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6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Override PartName="/ppt/diagrams/drawing3.xml" ContentType="application/vnd.ms-office.drawingml.diagramDrawing+xml"/>
  <Default Extension="png" ContentType="image/png"/>
  <Override PartName="/ppt/slides/slide55.xml" ContentType="application/vnd.openxmlformats-officedocument.presentationml.slide+xml"/>
  <Override PartName="/ppt/theme/theme2.xml" ContentType="application/vnd.openxmlformats-officedocument.theme+xml"/>
  <Override PartName="/ppt/diagrams/quickStyle3.xml" ContentType="application/vnd.openxmlformats-officedocument.drawingml.diagramStyl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88.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diagrams/data3.xml" ContentType="application/vnd.openxmlformats-officedocument.drawingml.diagramData+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slides/slide191.xml" ContentType="application/vnd.openxmlformats-officedocument.presentationml.slide+xml"/>
  <Override PartName="/ppt/handoutMasters/handoutMaster1.xml" ContentType="application/vnd.openxmlformats-officedocument.presentationml.handoutMaster+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s/slide209.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s/slide196.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diagrams/layout3.xml" ContentType="application/vnd.openxmlformats-officedocument.drawingml.diagramLayout+xml"/>
  <Override PartName="/ppt/diagrams/data4.xml" ContentType="application/vnd.openxmlformats-officedocument.drawingml.diagramData+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diagrams/quickStyle1.xml" ContentType="application/vnd.openxmlformats-officedocument.drawingml.diagramStyl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docProps/custom.xml" ContentType="application/vnd.openxmlformats-officedocument.custom-properties+xml"/>
  <Override PartName="/ppt/slides/slide129.xml" ContentType="application/vnd.openxmlformats-officedocument.presentationml.slide+xml"/>
  <Override PartName="/ppt/slides/slide17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s/slide51.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7" r:id="rId1"/>
  </p:sldMasterIdLst>
  <p:notesMasterIdLst>
    <p:notesMasterId r:id="rId211"/>
  </p:notesMasterIdLst>
  <p:handoutMasterIdLst>
    <p:handoutMasterId r:id="rId212"/>
  </p:handoutMasterIdLst>
  <p:sldIdLst>
    <p:sldId id="256" r:id="rId2"/>
    <p:sldId id="257" r:id="rId3"/>
    <p:sldId id="439" r:id="rId4"/>
    <p:sldId id="258" r:id="rId5"/>
    <p:sldId id="339" r:id="rId6"/>
    <p:sldId id="340" r:id="rId7"/>
    <p:sldId id="341" r:id="rId8"/>
    <p:sldId id="259" r:id="rId9"/>
    <p:sldId id="260" r:id="rId10"/>
    <p:sldId id="342" r:id="rId11"/>
    <p:sldId id="261" r:id="rId12"/>
    <p:sldId id="262" r:id="rId13"/>
    <p:sldId id="343" r:id="rId14"/>
    <p:sldId id="263" r:id="rId15"/>
    <p:sldId id="440" r:id="rId16"/>
    <p:sldId id="264" r:id="rId17"/>
    <p:sldId id="333" r:id="rId18"/>
    <p:sldId id="265" r:id="rId19"/>
    <p:sldId id="344" r:id="rId20"/>
    <p:sldId id="345" r:id="rId21"/>
    <p:sldId id="267" r:id="rId22"/>
    <p:sldId id="268" r:id="rId23"/>
    <p:sldId id="269" r:id="rId24"/>
    <p:sldId id="270" r:id="rId25"/>
    <p:sldId id="266" r:id="rId26"/>
    <p:sldId id="271" r:id="rId27"/>
    <p:sldId id="272" r:id="rId28"/>
    <p:sldId id="346" r:id="rId29"/>
    <p:sldId id="273" r:id="rId30"/>
    <p:sldId id="274" r:id="rId31"/>
    <p:sldId id="441" r:id="rId32"/>
    <p:sldId id="275" r:id="rId33"/>
    <p:sldId id="276" r:id="rId34"/>
    <p:sldId id="334" r:id="rId35"/>
    <p:sldId id="277" r:id="rId36"/>
    <p:sldId id="281" r:id="rId37"/>
    <p:sldId id="335" r:id="rId38"/>
    <p:sldId id="278" r:id="rId39"/>
    <p:sldId id="279" r:id="rId40"/>
    <p:sldId id="282" r:id="rId41"/>
    <p:sldId id="283" r:id="rId42"/>
    <p:sldId id="284" r:id="rId43"/>
    <p:sldId id="285" r:id="rId44"/>
    <p:sldId id="347" r:id="rId45"/>
    <p:sldId id="286" r:id="rId46"/>
    <p:sldId id="348" r:id="rId47"/>
    <p:sldId id="288" r:id="rId48"/>
    <p:sldId id="289" r:id="rId49"/>
    <p:sldId id="290" r:id="rId50"/>
    <p:sldId id="292" r:id="rId51"/>
    <p:sldId id="442" r:id="rId52"/>
    <p:sldId id="295" r:id="rId53"/>
    <p:sldId id="296" r:id="rId54"/>
    <p:sldId id="297" r:id="rId55"/>
    <p:sldId id="298" r:id="rId56"/>
    <p:sldId id="299" r:id="rId57"/>
    <p:sldId id="300" r:id="rId58"/>
    <p:sldId id="301" r:id="rId59"/>
    <p:sldId id="336" r:id="rId60"/>
    <p:sldId id="349" r:id="rId61"/>
    <p:sldId id="302" r:id="rId62"/>
    <p:sldId id="303" r:id="rId63"/>
    <p:sldId id="304" r:id="rId64"/>
    <p:sldId id="305" r:id="rId65"/>
    <p:sldId id="306" r:id="rId66"/>
    <p:sldId id="307" r:id="rId67"/>
    <p:sldId id="308" r:id="rId68"/>
    <p:sldId id="309" r:id="rId69"/>
    <p:sldId id="310" r:id="rId70"/>
    <p:sldId id="311" r:id="rId71"/>
    <p:sldId id="312" r:id="rId72"/>
    <p:sldId id="313" r:id="rId73"/>
    <p:sldId id="314" r:id="rId74"/>
    <p:sldId id="315" r:id="rId75"/>
    <p:sldId id="316" r:id="rId76"/>
    <p:sldId id="317" r:id="rId77"/>
    <p:sldId id="318" r:id="rId78"/>
    <p:sldId id="319" r:id="rId79"/>
    <p:sldId id="350" r:id="rId80"/>
    <p:sldId id="443" r:id="rId81"/>
    <p:sldId id="320" r:id="rId82"/>
    <p:sldId id="351" r:id="rId83"/>
    <p:sldId id="352" r:id="rId84"/>
    <p:sldId id="322" r:id="rId85"/>
    <p:sldId id="321" r:id="rId86"/>
    <p:sldId id="323" r:id="rId87"/>
    <p:sldId id="324" r:id="rId88"/>
    <p:sldId id="337" r:id="rId89"/>
    <p:sldId id="325" r:id="rId90"/>
    <p:sldId id="326" r:id="rId91"/>
    <p:sldId id="327" r:id="rId92"/>
    <p:sldId id="328" r:id="rId93"/>
    <p:sldId id="353" r:id="rId94"/>
    <p:sldId id="354" r:id="rId95"/>
    <p:sldId id="329" r:id="rId96"/>
    <p:sldId id="330" r:id="rId97"/>
    <p:sldId id="338" r:id="rId98"/>
    <p:sldId id="44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 id="370" r:id="rId115"/>
    <p:sldId id="371" r:id="rId116"/>
    <p:sldId id="372" r:id="rId117"/>
    <p:sldId id="373" r:id="rId118"/>
    <p:sldId id="374" r:id="rId119"/>
    <p:sldId id="376" r:id="rId120"/>
    <p:sldId id="377" r:id="rId121"/>
    <p:sldId id="445" r:id="rId122"/>
    <p:sldId id="446" r:id="rId123"/>
    <p:sldId id="447" r:id="rId124"/>
    <p:sldId id="448" r:id="rId125"/>
    <p:sldId id="449" r:id="rId126"/>
    <p:sldId id="450" r:id="rId127"/>
    <p:sldId id="451" r:id="rId128"/>
    <p:sldId id="452" r:id="rId129"/>
    <p:sldId id="453" r:id="rId130"/>
    <p:sldId id="454" r:id="rId131"/>
    <p:sldId id="455" r:id="rId132"/>
    <p:sldId id="456" r:id="rId133"/>
    <p:sldId id="457" r:id="rId134"/>
    <p:sldId id="458" r:id="rId135"/>
    <p:sldId id="459" r:id="rId136"/>
    <p:sldId id="460" r:id="rId137"/>
    <p:sldId id="461" r:id="rId138"/>
    <p:sldId id="462" r:id="rId139"/>
    <p:sldId id="463" r:id="rId140"/>
    <p:sldId id="464" r:id="rId141"/>
    <p:sldId id="465" r:id="rId142"/>
    <p:sldId id="466" r:id="rId143"/>
    <p:sldId id="467" r:id="rId144"/>
    <p:sldId id="468" r:id="rId145"/>
    <p:sldId id="382" r:id="rId146"/>
    <p:sldId id="378" r:id="rId147"/>
    <p:sldId id="379" r:id="rId148"/>
    <p:sldId id="383" r:id="rId149"/>
    <p:sldId id="427" r:id="rId150"/>
    <p:sldId id="426" r:id="rId151"/>
    <p:sldId id="428" r:id="rId152"/>
    <p:sldId id="430" r:id="rId153"/>
    <p:sldId id="431" r:id="rId154"/>
    <p:sldId id="434" r:id="rId155"/>
    <p:sldId id="437" r:id="rId156"/>
    <p:sldId id="432" r:id="rId157"/>
    <p:sldId id="433" r:id="rId158"/>
    <p:sldId id="435" r:id="rId159"/>
    <p:sldId id="436" r:id="rId160"/>
    <p:sldId id="429" r:id="rId161"/>
    <p:sldId id="470" r:id="rId162"/>
    <p:sldId id="471" r:id="rId163"/>
    <p:sldId id="472" r:id="rId164"/>
    <p:sldId id="473" r:id="rId165"/>
    <p:sldId id="474" r:id="rId166"/>
    <p:sldId id="475" r:id="rId167"/>
    <p:sldId id="425" r:id="rId168"/>
    <p:sldId id="384" r:id="rId169"/>
    <p:sldId id="385" r:id="rId170"/>
    <p:sldId id="386" r:id="rId171"/>
    <p:sldId id="387" r:id="rId172"/>
    <p:sldId id="388" r:id="rId173"/>
    <p:sldId id="419" r:id="rId174"/>
    <p:sldId id="389" r:id="rId175"/>
    <p:sldId id="390" r:id="rId176"/>
    <p:sldId id="420" r:id="rId177"/>
    <p:sldId id="391" r:id="rId178"/>
    <p:sldId id="392" r:id="rId179"/>
    <p:sldId id="393" r:id="rId180"/>
    <p:sldId id="394" r:id="rId181"/>
    <p:sldId id="421" r:id="rId182"/>
    <p:sldId id="395" r:id="rId183"/>
    <p:sldId id="396" r:id="rId184"/>
    <p:sldId id="397" r:id="rId185"/>
    <p:sldId id="398" r:id="rId186"/>
    <p:sldId id="422" r:id="rId187"/>
    <p:sldId id="399" r:id="rId188"/>
    <p:sldId id="400" r:id="rId189"/>
    <p:sldId id="401" r:id="rId190"/>
    <p:sldId id="402" r:id="rId191"/>
    <p:sldId id="423" r:id="rId192"/>
    <p:sldId id="403" r:id="rId193"/>
    <p:sldId id="404" r:id="rId194"/>
    <p:sldId id="405" r:id="rId195"/>
    <p:sldId id="406" r:id="rId196"/>
    <p:sldId id="407" r:id="rId197"/>
    <p:sldId id="408" r:id="rId198"/>
    <p:sldId id="409" r:id="rId199"/>
    <p:sldId id="410" r:id="rId200"/>
    <p:sldId id="411" r:id="rId201"/>
    <p:sldId id="412" r:id="rId202"/>
    <p:sldId id="413" r:id="rId203"/>
    <p:sldId id="414" r:id="rId204"/>
    <p:sldId id="415" r:id="rId205"/>
    <p:sldId id="416" r:id="rId206"/>
    <p:sldId id="417" r:id="rId207"/>
    <p:sldId id="418" r:id="rId208"/>
    <p:sldId id="438" r:id="rId209"/>
    <p:sldId id="424" r:id="rId210"/>
  </p:sldIdLst>
  <p:sldSz cx="9144000" cy="6858000" type="screen4x3"/>
  <p:notesSz cx="6858000" cy="9144000"/>
  <p:defaultTextStyle>
    <a:defPPr>
      <a:defRPr lang="en-US"/>
    </a:defPPr>
    <a:lvl1pPr algn="l" rtl="0" fontAlgn="base">
      <a:spcBef>
        <a:spcPct val="0"/>
      </a:spcBef>
      <a:spcAft>
        <a:spcPct val="0"/>
      </a:spcAft>
      <a:defRPr sz="2800" kern="1200">
        <a:solidFill>
          <a:schemeClr val="tx1"/>
        </a:solidFill>
        <a:latin typeface="Arial" charset="0"/>
        <a:ea typeface="+mn-ea"/>
        <a:cs typeface="+mn-cs"/>
      </a:defRPr>
    </a:lvl1pPr>
    <a:lvl2pPr marL="457200" algn="l" rtl="0" fontAlgn="base">
      <a:spcBef>
        <a:spcPct val="0"/>
      </a:spcBef>
      <a:spcAft>
        <a:spcPct val="0"/>
      </a:spcAft>
      <a:defRPr sz="2800" kern="1200">
        <a:solidFill>
          <a:schemeClr val="tx1"/>
        </a:solidFill>
        <a:latin typeface="Arial" charset="0"/>
        <a:ea typeface="+mn-ea"/>
        <a:cs typeface="+mn-cs"/>
      </a:defRPr>
    </a:lvl2pPr>
    <a:lvl3pPr marL="914400" algn="l" rtl="0" fontAlgn="base">
      <a:spcBef>
        <a:spcPct val="0"/>
      </a:spcBef>
      <a:spcAft>
        <a:spcPct val="0"/>
      </a:spcAft>
      <a:defRPr sz="2800" kern="1200">
        <a:solidFill>
          <a:schemeClr val="tx1"/>
        </a:solidFill>
        <a:latin typeface="Arial" charset="0"/>
        <a:ea typeface="+mn-ea"/>
        <a:cs typeface="+mn-cs"/>
      </a:defRPr>
    </a:lvl3pPr>
    <a:lvl4pPr marL="1371600" algn="l" rtl="0" fontAlgn="base">
      <a:spcBef>
        <a:spcPct val="0"/>
      </a:spcBef>
      <a:spcAft>
        <a:spcPct val="0"/>
      </a:spcAft>
      <a:defRPr sz="2800" kern="1200">
        <a:solidFill>
          <a:schemeClr val="tx1"/>
        </a:solidFill>
        <a:latin typeface="Arial" charset="0"/>
        <a:ea typeface="+mn-ea"/>
        <a:cs typeface="+mn-cs"/>
      </a:defRPr>
    </a:lvl4pPr>
    <a:lvl5pPr marL="1828800" algn="l" rtl="0" fontAlgn="base">
      <a:spcBef>
        <a:spcPct val="0"/>
      </a:spcBef>
      <a:spcAft>
        <a:spcPct val="0"/>
      </a:spcAft>
      <a:defRPr sz="2800" kern="1200">
        <a:solidFill>
          <a:schemeClr val="tx1"/>
        </a:solidFill>
        <a:latin typeface="Arial" charset="0"/>
        <a:ea typeface="+mn-ea"/>
        <a:cs typeface="+mn-cs"/>
      </a:defRPr>
    </a:lvl5pPr>
    <a:lvl6pPr marL="2286000" algn="l" defTabSz="914400" rtl="0" eaLnBrk="1" latinLnBrk="0" hangingPunct="1">
      <a:defRPr sz="2800" kern="1200">
        <a:solidFill>
          <a:schemeClr val="tx1"/>
        </a:solidFill>
        <a:latin typeface="Arial" charset="0"/>
        <a:ea typeface="+mn-ea"/>
        <a:cs typeface="+mn-cs"/>
      </a:defRPr>
    </a:lvl6pPr>
    <a:lvl7pPr marL="2743200" algn="l" defTabSz="914400" rtl="0" eaLnBrk="1" latinLnBrk="0" hangingPunct="1">
      <a:defRPr sz="2800" kern="1200">
        <a:solidFill>
          <a:schemeClr val="tx1"/>
        </a:solidFill>
        <a:latin typeface="Arial" charset="0"/>
        <a:ea typeface="+mn-ea"/>
        <a:cs typeface="+mn-cs"/>
      </a:defRPr>
    </a:lvl7pPr>
    <a:lvl8pPr marL="3200400" algn="l" defTabSz="914400" rtl="0" eaLnBrk="1" latinLnBrk="0" hangingPunct="1">
      <a:defRPr sz="2800" kern="1200">
        <a:solidFill>
          <a:schemeClr val="tx1"/>
        </a:solidFill>
        <a:latin typeface="Arial" charset="0"/>
        <a:ea typeface="+mn-ea"/>
        <a:cs typeface="+mn-cs"/>
      </a:defRPr>
    </a:lvl8pPr>
    <a:lvl9pPr marL="3657600" algn="l" defTabSz="914400" rtl="0" eaLnBrk="1" latinLnBrk="0" hangingPunct="1">
      <a:defRPr sz="2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D2"/>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1" autoAdjust="0"/>
    <p:restoredTop sz="94653" autoAdjust="0"/>
  </p:normalViewPr>
  <p:slideViewPr>
    <p:cSldViewPr>
      <p:cViewPr varScale="1">
        <p:scale>
          <a:sx n="107" d="100"/>
          <a:sy n="107" d="100"/>
        </p:scale>
        <p:origin x="-1014" y="-96"/>
      </p:cViewPr>
      <p:guideLst>
        <p:guide orient="horz" pos="2160"/>
        <p:guide pos="2880"/>
      </p:guideLst>
    </p:cSldViewPr>
  </p:slideViewPr>
  <p:notesTextViewPr>
    <p:cViewPr>
      <p:scale>
        <a:sx n="100" d="100"/>
        <a:sy n="100" d="100"/>
      </p:scale>
      <p:origin x="0" y="0"/>
    </p:cViewPr>
  </p:notesTextViewPr>
  <p:sorterViewPr>
    <p:cViewPr>
      <p:scale>
        <a:sx n="99" d="100"/>
        <a:sy n="99" d="100"/>
      </p:scale>
      <p:origin x="0" y="22830"/>
    </p:cViewPr>
  </p:sorterViewPr>
  <p:notesViewPr>
    <p:cSldViewPr>
      <p:cViewPr varScale="1">
        <p:scale>
          <a:sx n="68" d="100"/>
          <a:sy n="68" d="100"/>
        </p:scale>
        <p:origin x="-2856" y="-9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6" Type="http://schemas.openxmlformats.org/officeDocument/2006/relationships/tableStyles" Target="tableStyles.xml"/><Relationship Id="rId211"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handoutMaster" Target="handoutMasters/handoutMaster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viewProps" Target="view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theme" Target="theme/theme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s>
</file>

<file path=ppt/diagrams/colors1.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F5724F-120E-4136-B838-60215E55B1FF}" type="doc">
      <dgm:prSet loTypeId="urn:microsoft.com/office/officeart/2005/8/layout/pyramid1" loCatId="pyramid" qsTypeId="urn:microsoft.com/office/officeart/2005/8/quickstyle/simple5" qsCatId="simple" csTypeId="urn:microsoft.com/office/officeart/2005/8/colors/accent4_4" csCatId="accent4" phldr="1"/>
      <dgm:spPr/>
    </dgm:pt>
    <dgm:pt modelId="{093FFC41-E207-40EB-85DE-EF74F72C9AD9}">
      <dgm:prSet phldrT="[Text]" custT="1"/>
      <dgm:spPr/>
      <dgm:t>
        <a:bodyPr/>
        <a:lstStyle/>
        <a:p>
          <a:r>
            <a:rPr lang="en-US" sz="1400" dirty="0" smtClean="0">
              <a:solidFill>
                <a:schemeClr val="bg1"/>
              </a:solidFill>
            </a:rPr>
            <a:t>Results</a:t>
          </a:r>
          <a:endParaRPr lang="en-US" sz="1400" dirty="0">
            <a:solidFill>
              <a:schemeClr val="bg1"/>
            </a:solidFill>
          </a:endParaRPr>
        </a:p>
      </dgm:t>
    </dgm:pt>
    <dgm:pt modelId="{863956BC-8181-403B-B66A-E9D6B90B4C4A}" type="parTrans" cxnId="{541A2BEE-215B-4504-AD07-F15AC2C69C51}">
      <dgm:prSet/>
      <dgm:spPr/>
      <dgm:t>
        <a:bodyPr/>
        <a:lstStyle/>
        <a:p>
          <a:endParaRPr lang="en-US">
            <a:solidFill>
              <a:schemeClr val="bg1"/>
            </a:solidFill>
          </a:endParaRPr>
        </a:p>
      </dgm:t>
    </dgm:pt>
    <dgm:pt modelId="{537DD931-8758-4038-80A5-86BEFD31AD5F}" type="sibTrans" cxnId="{541A2BEE-215B-4504-AD07-F15AC2C69C51}">
      <dgm:prSet/>
      <dgm:spPr/>
      <dgm:t>
        <a:bodyPr/>
        <a:lstStyle/>
        <a:p>
          <a:endParaRPr lang="en-US">
            <a:solidFill>
              <a:schemeClr val="bg1"/>
            </a:solidFill>
          </a:endParaRPr>
        </a:p>
      </dgm:t>
    </dgm:pt>
    <dgm:pt modelId="{BE9727CE-C3CE-4856-A794-323A9F1A9751}">
      <dgm:prSet phldrT="[Text]" custT="1"/>
      <dgm:spPr/>
      <dgm:t>
        <a:bodyPr/>
        <a:lstStyle/>
        <a:p>
          <a:r>
            <a:rPr lang="en-US" sz="2400" dirty="0" smtClean="0">
              <a:solidFill>
                <a:schemeClr val="bg1"/>
              </a:solidFill>
            </a:rPr>
            <a:t>Actions</a:t>
          </a:r>
          <a:endParaRPr lang="en-US" sz="2400" dirty="0">
            <a:solidFill>
              <a:schemeClr val="bg1"/>
            </a:solidFill>
          </a:endParaRPr>
        </a:p>
      </dgm:t>
    </dgm:pt>
    <dgm:pt modelId="{30455FBD-0C64-4907-BE9F-B1D7CFFC032B}" type="parTrans" cxnId="{81713003-1B13-4F94-B5BD-29D97CF627CB}">
      <dgm:prSet/>
      <dgm:spPr/>
      <dgm:t>
        <a:bodyPr/>
        <a:lstStyle/>
        <a:p>
          <a:endParaRPr lang="en-US">
            <a:solidFill>
              <a:schemeClr val="bg1"/>
            </a:solidFill>
          </a:endParaRPr>
        </a:p>
      </dgm:t>
    </dgm:pt>
    <dgm:pt modelId="{A0A28E7A-6DF1-411C-AFA4-661AEA110900}" type="sibTrans" cxnId="{81713003-1B13-4F94-B5BD-29D97CF627CB}">
      <dgm:prSet/>
      <dgm:spPr/>
      <dgm:t>
        <a:bodyPr/>
        <a:lstStyle/>
        <a:p>
          <a:endParaRPr lang="en-US">
            <a:solidFill>
              <a:schemeClr val="bg1"/>
            </a:solidFill>
          </a:endParaRPr>
        </a:p>
      </dgm:t>
    </dgm:pt>
    <dgm:pt modelId="{0E4CBD3A-61F0-4F8F-984A-A3BD63BA1072}">
      <dgm:prSet phldrT="[Text]" custT="1"/>
      <dgm:spPr/>
      <dgm:t>
        <a:bodyPr/>
        <a:lstStyle/>
        <a:p>
          <a:r>
            <a:rPr lang="en-US" sz="2400" dirty="0" smtClean="0">
              <a:solidFill>
                <a:schemeClr val="bg1"/>
              </a:solidFill>
            </a:rPr>
            <a:t>Beliefs</a:t>
          </a:r>
          <a:endParaRPr lang="en-US" sz="2400" dirty="0">
            <a:solidFill>
              <a:schemeClr val="bg1"/>
            </a:solidFill>
          </a:endParaRPr>
        </a:p>
      </dgm:t>
    </dgm:pt>
    <dgm:pt modelId="{51CAAF38-B19B-4AF3-B627-2577B05DC4DC}" type="parTrans" cxnId="{D4C793E4-1C9C-4C88-A81F-60B74E2B3EC6}">
      <dgm:prSet/>
      <dgm:spPr/>
      <dgm:t>
        <a:bodyPr/>
        <a:lstStyle/>
        <a:p>
          <a:endParaRPr lang="en-US">
            <a:solidFill>
              <a:schemeClr val="bg1"/>
            </a:solidFill>
          </a:endParaRPr>
        </a:p>
      </dgm:t>
    </dgm:pt>
    <dgm:pt modelId="{15156210-9A76-472D-AA75-C8E8ED6EB0FA}" type="sibTrans" cxnId="{D4C793E4-1C9C-4C88-A81F-60B74E2B3EC6}">
      <dgm:prSet/>
      <dgm:spPr/>
      <dgm:t>
        <a:bodyPr/>
        <a:lstStyle/>
        <a:p>
          <a:endParaRPr lang="en-US">
            <a:solidFill>
              <a:schemeClr val="bg1"/>
            </a:solidFill>
          </a:endParaRPr>
        </a:p>
      </dgm:t>
    </dgm:pt>
    <dgm:pt modelId="{62CCD8BC-3D45-4578-85DA-7309D571CEAC}">
      <dgm:prSet phldrT="[Text]" custT="1"/>
      <dgm:spPr/>
      <dgm:t>
        <a:bodyPr/>
        <a:lstStyle/>
        <a:p>
          <a:r>
            <a:rPr lang="en-US" sz="2400" dirty="0" smtClean="0">
              <a:solidFill>
                <a:schemeClr val="bg1"/>
              </a:solidFill>
            </a:rPr>
            <a:t>Experiences</a:t>
          </a:r>
          <a:endParaRPr lang="en-US" sz="2400" dirty="0">
            <a:solidFill>
              <a:schemeClr val="bg1"/>
            </a:solidFill>
          </a:endParaRPr>
        </a:p>
      </dgm:t>
    </dgm:pt>
    <dgm:pt modelId="{A9FF9C1B-351F-4BEF-B106-1D7B1C437858}" type="parTrans" cxnId="{A61BA510-4D86-4987-9AF4-16DFC838411C}">
      <dgm:prSet/>
      <dgm:spPr/>
      <dgm:t>
        <a:bodyPr/>
        <a:lstStyle/>
        <a:p>
          <a:endParaRPr lang="en-US">
            <a:solidFill>
              <a:schemeClr val="bg1"/>
            </a:solidFill>
          </a:endParaRPr>
        </a:p>
      </dgm:t>
    </dgm:pt>
    <dgm:pt modelId="{1DC10555-1EEC-4E9C-9C6F-E4C9A2D4A854}" type="sibTrans" cxnId="{A61BA510-4D86-4987-9AF4-16DFC838411C}">
      <dgm:prSet/>
      <dgm:spPr/>
      <dgm:t>
        <a:bodyPr/>
        <a:lstStyle/>
        <a:p>
          <a:endParaRPr lang="en-US">
            <a:solidFill>
              <a:schemeClr val="bg1"/>
            </a:solidFill>
          </a:endParaRPr>
        </a:p>
      </dgm:t>
    </dgm:pt>
    <dgm:pt modelId="{E5FC39A9-0C0E-4BE8-9749-BD07FA4C1E36}" type="pres">
      <dgm:prSet presAssocID="{9EF5724F-120E-4136-B838-60215E55B1FF}" presName="Name0" presStyleCnt="0">
        <dgm:presLayoutVars>
          <dgm:dir/>
          <dgm:animLvl val="lvl"/>
          <dgm:resizeHandles val="exact"/>
        </dgm:presLayoutVars>
      </dgm:prSet>
      <dgm:spPr/>
    </dgm:pt>
    <dgm:pt modelId="{441EC910-D493-4D56-B004-1A826E4B5D84}" type="pres">
      <dgm:prSet presAssocID="{093FFC41-E207-40EB-85DE-EF74F72C9AD9}" presName="Name8" presStyleCnt="0"/>
      <dgm:spPr/>
    </dgm:pt>
    <dgm:pt modelId="{9BDCCA15-8449-4775-8CA4-0A122CF76C57}" type="pres">
      <dgm:prSet presAssocID="{093FFC41-E207-40EB-85DE-EF74F72C9AD9}" presName="level" presStyleLbl="node1" presStyleIdx="0" presStyleCnt="4">
        <dgm:presLayoutVars>
          <dgm:chMax val="1"/>
          <dgm:bulletEnabled val="1"/>
        </dgm:presLayoutVars>
      </dgm:prSet>
      <dgm:spPr/>
      <dgm:t>
        <a:bodyPr/>
        <a:lstStyle/>
        <a:p>
          <a:endParaRPr lang="en-US"/>
        </a:p>
      </dgm:t>
    </dgm:pt>
    <dgm:pt modelId="{76A71827-84BD-49DC-91CF-5E8A57120B56}" type="pres">
      <dgm:prSet presAssocID="{093FFC41-E207-40EB-85DE-EF74F72C9AD9}" presName="levelTx" presStyleLbl="revTx" presStyleIdx="0" presStyleCnt="0">
        <dgm:presLayoutVars>
          <dgm:chMax val="1"/>
          <dgm:bulletEnabled val="1"/>
        </dgm:presLayoutVars>
      </dgm:prSet>
      <dgm:spPr/>
      <dgm:t>
        <a:bodyPr/>
        <a:lstStyle/>
        <a:p>
          <a:endParaRPr lang="en-US"/>
        </a:p>
      </dgm:t>
    </dgm:pt>
    <dgm:pt modelId="{52495845-2208-4AB9-9E7B-D671FDC942A8}" type="pres">
      <dgm:prSet presAssocID="{BE9727CE-C3CE-4856-A794-323A9F1A9751}" presName="Name8" presStyleCnt="0"/>
      <dgm:spPr/>
    </dgm:pt>
    <dgm:pt modelId="{F70E8A81-ADFF-410D-9B83-C03D4C8D184A}" type="pres">
      <dgm:prSet presAssocID="{BE9727CE-C3CE-4856-A794-323A9F1A9751}" presName="level" presStyleLbl="node1" presStyleIdx="1" presStyleCnt="4">
        <dgm:presLayoutVars>
          <dgm:chMax val="1"/>
          <dgm:bulletEnabled val="1"/>
        </dgm:presLayoutVars>
      </dgm:prSet>
      <dgm:spPr/>
      <dgm:t>
        <a:bodyPr/>
        <a:lstStyle/>
        <a:p>
          <a:endParaRPr lang="en-US"/>
        </a:p>
      </dgm:t>
    </dgm:pt>
    <dgm:pt modelId="{9D991070-0A3F-4D2C-AF7F-31CF0FD861BC}" type="pres">
      <dgm:prSet presAssocID="{BE9727CE-C3CE-4856-A794-323A9F1A9751}" presName="levelTx" presStyleLbl="revTx" presStyleIdx="0" presStyleCnt="0">
        <dgm:presLayoutVars>
          <dgm:chMax val="1"/>
          <dgm:bulletEnabled val="1"/>
        </dgm:presLayoutVars>
      </dgm:prSet>
      <dgm:spPr/>
      <dgm:t>
        <a:bodyPr/>
        <a:lstStyle/>
        <a:p>
          <a:endParaRPr lang="en-US"/>
        </a:p>
      </dgm:t>
    </dgm:pt>
    <dgm:pt modelId="{570ADD2C-C900-47B4-BCB5-EA9705C7ABBE}" type="pres">
      <dgm:prSet presAssocID="{0E4CBD3A-61F0-4F8F-984A-A3BD63BA1072}" presName="Name8" presStyleCnt="0"/>
      <dgm:spPr/>
    </dgm:pt>
    <dgm:pt modelId="{E8D12609-9C36-4BC5-A9F7-CF4F4B60DAE2}" type="pres">
      <dgm:prSet presAssocID="{0E4CBD3A-61F0-4F8F-984A-A3BD63BA1072}" presName="level" presStyleLbl="node1" presStyleIdx="2" presStyleCnt="4">
        <dgm:presLayoutVars>
          <dgm:chMax val="1"/>
          <dgm:bulletEnabled val="1"/>
        </dgm:presLayoutVars>
      </dgm:prSet>
      <dgm:spPr/>
      <dgm:t>
        <a:bodyPr/>
        <a:lstStyle/>
        <a:p>
          <a:endParaRPr lang="en-US"/>
        </a:p>
      </dgm:t>
    </dgm:pt>
    <dgm:pt modelId="{A9F4E180-AA5A-4B75-894E-A806C054040A}" type="pres">
      <dgm:prSet presAssocID="{0E4CBD3A-61F0-4F8F-984A-A3BD63BA1072}" presName="levelTx" presStyleLbl="revTx" presStyleIdx="0" presStyleCnt="0">
        <dgm:presLayoutVars>
          <dgm:chMax val="1"/>
          <dgm:bulletEnabled val="1"/>
        </dgm:presLayoutVars>
      </dgm:prSet>
      <dgm:spPr/>
      <dgm:t>
        <a:bodyPr/>
        <a:lstStyle/>
        <a:p>
          <a:endParaRPr lang="en-US"/>
        </a:p>
      </dgm:t>
    </dgm:pt>
    <dgm:pt modelId="{635CD4A4-126C-45D9-B0BE-7C15FF2938CF}" type="pres">
      <dgm:prSet presAssocID="{62CCD8BC-3D45-4578-85DA-7309D571CEAC}" presName="Name8" presStyleCnt="0"/>
      <dgm:spPr/>
    </dgm:pt>
    <dgm:pt modelId="{54C30533-DE86-4DFA-807F-D2C4018BC33E}" type="pres">
      <dgm:prSet presAssocID="{62CCD8BC-3D45-4578-85DA-7309D571CEAC}" presName="level" presStyleLbl="node1" presStyleIdx="3" presStyleCnt="4">
        <dgm:presLayoutVars>
          <dgm:chMax val="1"/>
          <dgm:bulletEnabled val="1"/>
        </dgm:presLayoutVars>
      </dgm:prSet>
      <dgm:spPr/>
      <dgm:t>
        <a:bodyPr/>
        <a:lstStyle/>
        <a:p>
          <a:endParaRPr lang="en-US"/>
        </a:p>
      </dgm:t>
    </dgm:pt>
    <dgm:pt modelId="{347DE239-55B6-44D1-ABA3-50415FD1BA17}" type="pres">
      <dgm:prSet presAssocID="{62CCD8BC-3D45-4578-85DA-7309D571CEAC}" presName="levelTx" presStyleLbl="revTx" presStyleIdx="0" presStyleCnt="0">
        <dgm:presLayoutVars>
          <dgm:chMax val="1"/>
          <dgm:bulletEnabled val="1"/>
        </dgm:presLayoutVars>
      </dgm:prSet>
      <dgm:spPr/>
      <dgm:t>
        <a:bodyPr/>
        <a:lstStyle/>
        <a:p>
          <a:endParaRPr lang="en-US"/>
        </a:p>
      </dgm:t>
    </dgm:pt>
  </dgm:ptLst>
  <dgm:cxnLst>
    <dgm:cxn modelId="{81713003-1B13-4F94-B5BD-29D97CF627CB}" srcId="{9EF5724F-120E-4136-B838-60215E55B1FF}" destId="{BE9727CE-C3CE-4856-A794-323A9F1A9751}" srcOrd="1" destOrd="0" parTransId="{30455FBD-0C64-4907-BE9F-B1D7CFFC032B}" sibTransId="{A0A28E7A-6DF1-411C-AFA4-661AEA110900}"/>
    <dgm:cxn modelId="{229026CB-DE90-4542-9108-EB5897F8E034}" type="presOf" srcId="{093FFC41-E207-40EB-85DE-EF74F72C9AD9}" destId="{76A71827-84BD-49DC-91CF-5E8A57120B56}" srcOrd="1" destOrd="0" presId="urn:microsoft.com/office/officeart/2005/8/layout/pyramid1"/>
    <dgm:cxn modelId="{865F5580-8449-4B98-B4C6-B5E58C9E2D82}" type="presOf" srcId="{093FFC41-E207-40EB-85DE-EF74F72C9AD9}" destId="{9BDCCA15-8449-4775-8CA4-0A122CF76C57}" srcOrd="0" destOrd="0" presId="urn:microsoft.com/office/officeart/2005/8/layout/pyramid1"/>
    <dgm:cxn modelId="{9ADC183A-050A-4CFC-BE83-ADEB3EFE6231}" type="presOf" srcId="{62CCD8BC-3D45-4578-85DA-7309D571CEAC}" destId="{54C30533-DE86-4DFA-807F-D2C4018BC33E}" srcOrd="0" destOrd="0" presId="urn:microsoft.com/office/officeart/2005/8/layout/pyramid1"/>
    <dgm:cxn modelId="{4055ADC6-85EE-41C1-ABE9-CD607C9302B4}" type="presOf" srcId="{62CCD8BC-3D45-4578-85DA-7309D571CEAC}" destId="{347DE239-55B6-44D1-ABA3-50415FD1BA17}" srcOrd="1" destOrd="0" presId="urn:microsoft.com/office/officeart/2005/8/layout/pyramid1"/>
    <dgm:cxn modelId="{500AF2D3-E720-432C-9E8E-088DA7F0D65D}" type="presOf" srcId="{BE9727CE-C3CE-4856-A794-323A9F1A9751}" destId="{F70E8A81-ADFF-410D-9B83-C03D4C8D184A}" srcOrd="0" destOrd="0" presId="urn:microsoft.com/office/officeart/2005/8/layout/pyramid1"/>
    <dgm:cxn modelId="{AE252DCF-083C-42B7-A029-F8198A836A6E}" type="presOf" srcId="{9EF5724F-120E-4136-B838-60215E55B1FF}" destId="{E5FC39A9-0C0E-4BE8-9749-BD07FA4C1E36}" srcOrd="0" destOrd="0" presId="urn:microsoft.com/office/officeart/2005/8/layout/pyramid1"/>
    <dgm:cxn modelId="{A61BA510-4D86-4987-9AF4-16DFC838411C}" srcId="{9EF5724F-120E-4136-B838-60215E55B1FF}" destId="{62CCD8BC-3D45-4578-85DA-7309D571CEAC}" srcOrd="3" destOrd="0" parTransId="{A9FF9C1B-351F-4BEF-B106-1D7B1C437858}" sibTransId="{1DC10555-1EEC-4E9C-9C6F-E4C9A2D4A854}"/>
    <dgm:cxn modelId="{541A2BEE-215B-4504-AD07-F15AC2C69C51}" srcId="{9EF5724F-120E-4136-B838-60215E55B1FF}" destId="{093FFC41-E207-40EB-85DE-EF74F72C9AD9}" srcOrd="0" destOrd="0" parTransId="{863956BC-8181-403B-B66A-E9D6B90B4C4A}" sibTransId="{537DD931-8758-4038-80A5-86BEFD31AD5F}"/>
    <dgm:cxn modelId="{D4C793E4-1C9C-4C88-A81F-60B74E2B3EC6}" srcId="{9EF5724F-120E-4136-B838-60215E55B1FF}" destId="{0E4CBD3A-61F0-4F8F-984A-A3BD63BA1072}" srcOrd="2" destOrd="0" parTransId="{51CAAF38-B19B-4AF3-B627-2577B05DC4DC}" sibTransId="{15156210-9A76-472D-AA75-C8E8ED6EB0FA}"/>
    <dgm:cxn modelId="{CD5C1002-FAC2-420E-9D43-403EF0677CD5}" type="presOf" srcId="{BE9727CE-C3CE-4856-A794-323A9F1A9751}" destId="{9D991070-0A3F-4D2C-AF7F-31CF0FD861BC}" srcOrd="1" destOrd="0" presId="urn:microsoft.com/office/officeart/2005/8/layout/pyramid1"/>
    <dgm:cxn modelId="{5ECA0D59-3573-4D40-A70D-F3249CA51AFF}" type="presOf" srcId="{0E4CBD3A-61F0-4F8F-984A-A3BD63BA1072}" destId="{E8D12609-9C36-4BC5-A9F7-CF4F4B60DAE2}" srcOrd="0" destOrd="0" presId="urn:microsoft.com/office/officeart/2005/8/layout/pyramid1"/>
    <dgm:cxn modelId="{6BA67462-4E75-45E7-9F3F-8DBD54C290D5}" type="presOf" srcId="{0E4CBD3A-61F0-4F8F-984A-A3BD63BA1072}" destId="{A9F4E180-AA5A-4B75-894E-A806C054040A}" srcOrd="1" destOrd="0" presId="urn:microsoft.com/office/officeart/2005/8/layout/pyramid1"/>
    <dgm:cxn modelId="{F9218EDE-7226-4DF6-9875-C015D581C87D}" type="presParOf" srcId="{E5FC39A9-0C0E-4BE8-9749-BD07FA4C1E36}" destId="{441EC910-D493-4D56-B004-1A826E4B5D84}" srcOrd="0" destOrd="0" presId="urn:microsoft.com/office/officeart/2005/8/layout/pyramid1"/>
    <dgm:cxn modelId="{10C0D874-C0BC-4AF5-AAFF-CB16C6712A77}" type="presParOf" srcId="{441EC910-D493-4D56-B004-1A826E4B5D84}" destId="{9BDCCA15-8449-4775-8CA4-0A122CF76C57}" srcOrd="0" destOrd="0" presId="urn:microsoft.com/office/officeart/2005/8/layout/pyramid1"/>
    <dgm:cxn modelId="{E1C4CEB8-53AB-422E-8EF4-2E8B698347D3}" type="presParOf" srcId="{441EC910-D493-4D56-B004-1A826E4B5D84}" destId="{76A71827-84BD-49DC-91CF-5E8A57120B56}" srcOrd="1" destOrd="0" presId="urn:microsoft.com/office/officeart/2005/8/layout/pyramid1"/>
    <dgm:cxn modelId="{2F638D60-319C-4DD8-BF7C-771B30C121C7}" type="presParOf" srcId="{E5FC39A9-0C0E-4BE8-9749-BD07FA4C1E36}" destId="{52495845-2208-4AB9-9E7B-D671FDC942A8}" srcOrd="1" destOrd="0" presId="urn:microsoft.com/office/officeart/2005/8/layout/pyramid1"/>
    <dgm:cxn modelId="{93BD56F6-9F4B-489B-986E-9510677F229C}" type="presParOf" srcId="{52495845-2208-4AB9-9E7B-D671FDC942A8}" destId="{F70E8A81-ADFF-410D-9B83-C03D4C8D184A}" srcOrd="0" destOrd="0" presId="urn:microsoft.com/office/officeart/2005/8/layout/pyramid1"/>
    <dgm:cxn modelId="{D4147E54-30AC-4648-9AEF-6896BCF3DA43}" type="presParOf" srcId="{52495845-2208-4AB9-9E7B-D671FDC942A8}" destId="{9D991070-0A3F-4D2C-AF7F-31CF0FD861BC}" srcOrd="1" destOrd="0" presId="urn:microsoft.com/office/officeart/2005/8/layout/pyramid1"/>
    <dgm:cxn modelId="{12AA2858-D113-4D3A-8867-13F955F34B47}" type="presParOf" srcId="{E5FC39A9-0C0E-4BE8-9749-BD07FA4C1E36}" destId="{570ADD2C-C900-47B4-BCB5-EA9705C7ABBE}" srcOrd="2" destOrd="0" presId="urn:microsoft.com/office/officeart/2005/8/layout/pyramid1"/>
    <dgm:cxn modelId="{00DB3FFF-B2A7-49E9-BD81-90A5E73686D9}" type="presParOf" srcId="{570ADD2C-C900-47B4-BCB5-EA9705C7ABBE}" destId="{E8D12609-9C36-4BC5-A9F7-CF4F4B60DAE2}" srcOrd="0" destOrd="0" presId="urn:microsoft.com/office/officeart/2005/8/layout/pyramid1"/>
    <dgm:cxn modelId="{CE20F97E-C967-4938-B2E8-2B822D74A783}" type="presParOf" srcId="{570ADD2C-C900-47B4-BCB5-EA9705C7ABBE}" destId="{A9F4E180-AA5A-4B75-894E-A806C054040A}" srcOrd="1" destOrd="0" presId="urn:microsoft.com/office/officeart/2005/8/layout/pyramid1"/>
    <dgm:cxn modelId="{84C915F2-A197-4383-9C16-2ACD1CCEE032}" type="presParOf" srcId="{E5FC39A9-0C0E-4BE8-9749-BD07FA4C1E36}" destId="{635CD4A4-126C-45D9-B0BE-7C15FF2938CF}" srcOrd="3" destOrd="0" presId="urn:microsoft.com/office/officeart/2005/8/layout/pyramid1"/>
    <dgm:cxn modelId="{81E88E8A-7274-4165-BA6F-DC27B2DE8BF1}" type="presParOf" srcId="{635CD4A4-126C-45D9-B0BE-7C15FF2938CF}" destId="{54C30533-DE86-4DFA-807F-D2C4018BC33E}" srcOrd="0" destOrd="0" presId="urn:microsoft.com/office/officeart/2005/8/layout/pyramid1"/>
    <dgm:cxn modelId="{B21863D7-E9EE-4AFE-8DCB-9BA80A3697CB}" type="presParOf" srcId="{635CD4A4-126C-45D9-B0BE-7C15FF2938CF}" destId="{347DE239-55B6-44D1-ABA3-50415FD1BA17}" srcOrd="1" destOrd="0" presId="urn:microsoft.com/office/officeart/2005/8/layout/pyramid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F5724F-120E-4136-B838-60215E55B1FF}" type="doc">
      <dgm:prSet loTypeId="urn:microsoft.com/office/officeart/2005/8/layout/pyramid1" loCatId="pyramid" qsTypeId="urn:microsoft.com/office/officeart/2005/8/quickstyle/simple5" qsCatId="simple" csTypeId="urn:microsoft.com/office/officeart/2005/8/colors/accent4_4" csCatId="accent4" phldr="1"/>
      <dgm:spPr/>
    </dgm:pt>
    <dgm:pt modelId="{093FFC41-E207-40EB-85DE-EF74F72C9AD9}">
      <dgm:prSet phldrT="[Text]" custT="1"/>
      <dgm:spPr/>
      <dgm:t>
        <a:bodyPr/>
        <a:lstStyle/>
        <a:p>
          <a:r>
            <a:rPr lang="en-US" sz="1400" dirty="0" smtClean="0">
              <a:solidFill>
                <a:schemeClr val="bg1"/>
              </a:solidFill>
            </a:rPr>
            <a:t>Inattention to Results</a:t>
          </a:r>
          <a:endParaRPr lang="en-US" sz="1400" dirty="0">
            <a:solidFill>
              <a:schemeClr val="bg1"/>
            </a:solidFill>
          </a:endParaRPr>
        </a:p>
      </dgm:t>
    </dgm:pt>
    <dgm:pt modelId="{863956BC-8181-403B-B66A-E9D6B90B4C4A}" type="parTrans" cxnId="{541A2BEE-215B-4504-AD07-F15AC2C69C51}">
      <dgm:prSet/>
      <dgm:spPr/>
      <dgm:t>
        <a:bodyPr/>
        <a:lstStyle/>
        <a:p>
          <a:endParaRPr lang="en-US">
            <a:solidFill>
              <a:schemeClr val="bg1"/>
            </a:solidFill>
          </a:endParaRPr>
        </a:p>
      </dgm:t>
    </dgm:pt>
    <dgm:pt modelId="{537DD931-8758-4038-80A5-86BEFD31AD5F}" type="sibTrans" cxnId="{541A2BEE-215B-4504-AD07-F15AC2C69C51}">
      <dgm:prSet/>
      <dgm:spPr/>
      <dgm:t>
        <a:bodyPr/>
        <a:lstStyle/>
        <a:p>
          <a:endParaRPr lang="en-US">
            <a:solidFill>
              <a:schemeClr val="bg1"/>
            </a:solidFill>
          </a:endParaRPr>
        </a:p>
      </dgm:t>
    </dgm:pt>
    <dgm:pt modelId="{444E1C1D-5DF2-4F44-B94F-CCC649E5B50B}">
      <dgm:prSet phldrT="[Text]" custT="1"/>
      <dgm:spPr/>
      <dgm:t>
        <a:bodyPr/>
        <a:lstStyle/>
        <a:p>
          <a:r>
            <a:rPr lang="en-US" sz="1400" dirty="0" smtClean="0">
              <a:solidFill>
                <a:schemeClr val="bg1"/>
              </a:solidFill>
            </a:rPr>
            <a:t>Avoidance of Accountability</a:t>
          </a:r>
          <a:endParaRPr lang="en-US" sz="1400" dirty="0">
            <a:solidFill>
              <a:schemeClr val="bg1"/>
            </a:solidFill>
          </a:endParaRPr>
        </a:p>
      </dgm:t>
    </dgm:pt>
    <dgm:pt modelId="{B39D4D7A-275B-4B4E-9371-32864D7421FC}" type="parTrans" cxnId="{FD82A691-DAF9-462D-BA88-13AF99029CB3}">
      <dgm:prSet/>
      <dgm:spPr/>
      <dgm:t>
        <a:bodyPr/>
        <a:lstStyle/>
        <a:p>
          <a:endParaRPr lang="en-US"/>
        </a:p>
      </dgm:t>
    </dgm:pt>
    <dgm:pt modelId="{E3AA4204-0848-4F0B-9AD3-E86EE64456EE}" type="sibTrans" cxnId="{FD82A691-DAF9-462D-BA88-13AF99029CB3}">
      <dgm:prSet/>
      <dgm:spPr/>
      <dgm:t>
        <a:bodyPr/>
        <a:lstStyle/>
        <a:p>
          <a:endParaRPr lang="en-US"/>
        </a:p>
      </dgm:t>
    </dgm:pt>
    <dgm:pt modelId="{16CC65DE-D854-4EBB-9936-2239D7878BFF}">
      <dgm:prSet phldrT="[Text]" custT="1"/>
      <dgm:spPr/>
      <dgm:t>
        <a:bodyPr/>
        <a:lstStyle/>
        <a:p>
          <a:r>
            <a:rPr lang="en-US" sz="1400" dirty="0" smtClean="0">
              <a:solidFill>
                <a:schemeClr val="bg1"/>
              </a:solidFill>
            </a:rPr>
            <a:t>Lack of Commitment</a:t>
          </a:r>
          <a:endParaRPr lang="en-US" sz="1400" dirty="0">
            <a:solidFill>
              <a:schemeClr val="bg1"/>
            </a:solidFill>
          </a:endParaRPr>
        </a:p>
      </dgm:t>
    </dgm:pt>
    <dgm:pt modelId="{913D7C41-FC18-4BDE-BE43-C7DAF09CAD9B}" type="parTrans" cxnId="{36D0A4B9-8C39-48C3-B289-A9DEDF51336E}">
      <dgm:prSet/>
      <dgm:spPr/>
      <dgm:t>
        <a:bodyPr/>
        <a:lstStyle/>
        <a:p>
          <a:endParaRPr lang="en-US"/>
        </a:p>
      </dgm:t>
    </dgm:pt>
    <dgm:pt modelId="{DCFB12EB-B500-4A71-B1D0-79E87D325175}" type="sibTrans" cxnId="{36D0A4B9-8C39-48C3-B289-A9DEDF51336E}">
      <dgm:prSet/>
      <dgm:spPr/>
      <dgm:t>
        <a:bodyPr/>
        <a:lstStyle/>
        <a:p>
          <a:endParaRPr lang="en-US"/>
        </a:p>
      </dgm:t>
    </dgm:pt>
    <dgm:pt modelId="{78E7EDD3-8155-41F8-9FF0-1DF35FA49BFE}">
      <dgm:prSet phldrT="[Text]" custT="1"/>
      <dgm:spPr/>
      <dgm:t>
        <a:bodyPr/>
        <a:lstStyle/>
        <a:p>
          <a:r>
            <a:rPr lang="en-US" sz="1400" dirty="0" smtClean="0">
              <a:solidFill>
                <a:schemeClr val="bg1"/>
              </a:solidFill>
            </a:rPr>
            <a:t>Fear of Conflict</a:t>
          </a:r>
          <a:endParaRPr lang="en-US" sz="1400" dirty="0">
            <a:solidFill>
              <a:schemeClr val="bg1"/>
            </a:solidFill>
          </a:endParaRPr>
        </a:p>
      </dgm:t>
    </dgm:pt>
    <dgm:pt modelId="{4C6A9A09-720E-4C0D-A77B-A621DBC03E7D}" type="parTrans" cxnId="{97088CDD-55F6-4CE8-B628-986B75CF3891}">
      <dgm:prSet/>
      <dgm:spPr/>
      <dgm:t>
        <a:bodyPr/>
        <a:lstStyle/>
        <a:p>
          <a:endParaRPr lang="en-US"/>
        </a:p>
      </dgm:t>
    </dgm:pt>
    <dgm:pt modelId="{A7072F90-ABCC-4B94-8312-46AE92446DE9}" type="sibTrans" cxnId="{97088CDD-55F6-4CE8-B628-986B75CF3891}">
      <dgm:prSet/>
      <dgm:spPr/>
      <dgm:t>
        <a:bodyPr/>
        <a:lstStyle/>
        <a:p>
          <a:endParaRPr lang="en-US"/>
        </a:p>
      </dgm:t>
    </dgm:pt>
    <dgm:pt modelId="{AEEE20A6-68EE-457E-8FC5-4F6CDA570A5C}">
      <dgm:prSet phldrT="[Text]" custT="1"/>
      <dgm:spPr/>
      <dgm:t>
        <a:bodyPr/>
        <a:lstStyle/>
        <a:p>
          <a:r>
            <a:rPr lang="en-US" sz="1400" dirty="0" smtClean="0">
              <a:solidFill>
                <a:schemeClr val="bg1"/>
              </a:solidFill>
            </a:rPr>
            <a:t>Absence of Trust</a:t>
          </a:r>
          <a:endParaRPr lang="en-US" sz="1400" dirty="0">
            <a:solidFill>
              <a:schemeClr val="bg1"/>
            </a:solidFill>
          </a:endParaRPr>
        </a:p>
      </dgm:t>
    </dgm:pt>
    <dgm:pt modelId="{3547E85F-1DFF-4B48-B95D-2B5FD607518E}" type="parTrans" cxnId="{C1716977-6205-480E-882A-ED22C0C59582}">
      <dgm:prSet/>
      <dgm:spPr/>
      <dgm:t>
        <a:bodyPr/>
        <a:lstStyle/>
        <a:p>
          <a:endParaRPr lang="en-US"/>
        </a:p>
      </dgm:t>
    </dgm:pt>
    <dgm:pt modelId="{BF834423-01A8-407C-B10A-21B1531BF3D7}" type="sibTrans" cxnId="{C1716977-6205-480E-882A-ED22C0C59582}">
      <dgm:prSet/>
      <dgm:spPr/>
      <dgm:t>
        <a:bodyPr/>
        <a:lstStyle/>
        <a:p>
          <a:endParaRPr lang="en-US"/>
        </a:p>
      </dgm:t>
    </dgm:pt>
    <dgm:pt modelId="{E5FC39A9-0C0E-4BE8-9749-BD07FA4C1E36}" type="pres">
      <dgm:prSet presAssocID="{9EF5724F-120E-4136-B838-60215E55B1FF}" presName="Name0" presStyleCnt="0">
        <dgm:presLayoutVars>
          <dgm:dir/>
          <dgm:animLvl val="lvl"/>
          <dgm:resizeHandles val="exact"/>
        </dgm:presLayoutVars>
      </dgm:prSet>
      <dgm:spPr/>
    </dgm:pt>
    <dgm:pt modelId="{441EC910-D493-4D56-B004-1A826E4B5D84}" type="pres">
      <dgm:prSet presAssocID="{093FFC41-E207-40EB-85DE-EF74F72C9AD9}" presName="Name8" presStyleCnt="0"/>
      <dgm:spPr/>
    </dgm:pt>
    <dgm:pt modelId="{9BDCCA15-8449-4775-8CA4-0A122CF76C57}" type="pres">
      <dgm:prSet presAssocID="{093FFC41-E207-40EB-85DE-EF74F72C9AD9}" presName="level" presStyleLbl="node1" presStyleIdx="0" presStyleCnt="5">
        <dgm:presLayoutVars>
          <dgm:chMax val="1"/>
          <dgm:bulletEnabled val="1"/>
        </dgm:presLayoutVars>
      </dgm:prSet>
      <dgm:spPr/>
      <dgm:t>
        <a:bodyPr/>
        <a:lstStyle/>
        <a:p>
          <a:endParaRPr lang="en-US"/>
        </a:p>
      </dgm:t>
    </dgm:pt>
    <dgm:pt modelId="{76A71827-84BD-49DC-91CF-5E8A57120B56}" type="pres">
      <dgm:prSet presAssocID="{093FFC41-E207-40EB-85DE-EF74F72C9AD9}" presName="levelTx" presStyleLbl="revTx" presStyleIdx="0" presStyleCnt="0">
        <dgm:presLayoutVars>
          <dgm:chMax val="1"/>
          <dgm:bulletEnabled val="1"/>
        </dgm:presLayoutVars>
      </dgm:prSet>
      <dgm:spPr/>
      <dgm:t>
        <a:bodyPr/>
        <a:lstStyle/>
        <a:p>
          <a:endParaRPr lang="en-US"/>
        </a:p>
      </dgm:t>
    </dgm:pt>
    <dgm:pt modelId="{28167E1D-697B-403C-90B8-10D4A849A944}" type="pres">
      <dgm:prSet presAssocID="{444E1C1D-5DF2-4F44-B94F-CCC649E5B50B}" presName="Name8" presStyleCnt="0"/>
      <dgm:spPr/>
    </dgm:pt>
    <dgm:pt modelId="{0DFE23A6-73BA-4023-8719-BC0E2D9B15D5}" type="pres">
      <dgm:prSet presAssocID="{444E1C1D-5DF2-4F44-B94F-CCC649E5B50B}" presName="level" presStyleLbl="node1" presStyleIdx="1" presStyleCnt="5">
        <dgm:presLayoutVars>
          <dgm:chMax val="1"/>
          <dgm:bulletEnabled val="1"/>
        </dgm:presLayoutVars>
      </dgm:prSet>
      <dgm:spPr/>
      <dgm:t>
        <a:bodyPr/>
        <a:lstStyle/>
        <a:p>
          <a:endParaRPr lang="en-US"/>
        </a:p>
      </dgm:t>
    </dgm:pt>
    <dgm:pt modelId="{92C43974-DF93-4552-9B0D-B8CD514FF807}" type="pres">
      <dgm:prSet presAssocID="{444E1C1D-5DF2-4F44-B94F-CCC649E5B50B}" presName="levelTx" presStyleLbl="revTx" presStyleIdx="0" presStyleCnt="0">
        <dgm:presLayoutVars>
          <dgm:chMax val="1"/>
          <dgm:bulletEnabled val="1"/>
        </dgm:presLayoutVars>
      </dgm:prSet>
      <dgm:spPr/>
      <dgm:t>
        <a:bodyPr/>
        <a:lstStyle/>
        <a:p>
          <a:endParaRPr lang="en-US"/>
        </a:p>
      </dgm:t>
    </dgm:pt>
    <dgm:pt modelId="{D708526D-5E67-44C3-9AD6-C0BC31F34B5E}" type="pres">
      <dgm:prSet presAssocID="{16CC65DE-D854-4EBB-9936-2239D7878BFF}" presName="Name8" presStyleCnt="0"/>
      <dgm:spPr/>
    </dgm:pt>
    <dgm:pt modelId="{5E31AA70-9E6D-4A3F-A4A7-45864A4AF877}" type="pres">
      <dgm:prSet presAssocID="{16CC65DE-D854-4EBB-9936-2239D7878BFF}" presName="level" presStyleLbl="node1" presStyleIdx="2" presStyleCnt="5">
        <dgm:presLayoutVars>
          <dgm:chMax val="1"/>
          <dgm:bulletEnabled val="1"/>
        </dgm:presLayoutVars>
      </dgm:prSet>
      <dgm:spPr/>
      <dgm:t>
        <a:bodyPr/>
        <a:lstStyle/>
        <a:p>
          <a:endParaRPr lang="en-US"/>
        </a:p>
      </dgm:t>
    </dgm:pt>
    <dgm:pt modelId="{C714558F-EE2E-4FCC-AB5E-E175CFB22CB9}" type="pres">
      <dgm:prSet presAssocID="{16CC65DE-D854-4EBB-9936-2239D7878BFF}" presName="levelTx" presStyleLbl="revTx" presStyleIdx="0" presStyleCnt="0">
        <dgm:presLayoutVars>
          <dgm:chMax val="1"/>
          <dgm:bulletEnabled val="1"/>
        </dgm:presLayoutVars>
      </dgm:prSet>
      <dgm:spPr/>
      <dgm:t>
        <a:bodyPr/>
        <a:lstStyle/>
        <a:p>
          <a:endParaRPr lang="en-US"/>
        </a:p>
      </dgm:t>
    </dgm:pt>
    <dgm:pt modelId="{FB92DBB8-563B-4E39-81D1-4E9041F52D84}" type="pres">
      <dgm:prSet presAssocID="{78E7EDD3-8155-41F8-9FF0-1DF35FA49BFE}" presName="Name8" presStyleCnt="0"/>
      <dgm:spPr/>
    </dgm:pt>
    <dgm:pt modelId="{FF7B515A-A909-4397-8EBB-1E020F2EA08C}" type="pres">
      <dgm:prSet presAssocID="{78E7EDD3-8155-41F8-9FF0-1DF35FA49BFE}" presName="level" presStyleLbl="node1" presStyleIdx="3" presStyleCnt="5">
        <dgm:presLayoutVars>
          <dgm:chMax val="1"/>
          <dgm:bulletEnabled val="1"/>
        </dgm:presLayoutVars>
      </dgm:prSet>
      <dgm:spPr/>
      <dgm:t>
        <a:bodyPr/>
        <a:lstStyle/>
        <a:p>
          <a:endParaRPr lang="en-US"/>
        </a:p>
      </dgm:t>
    </dgm:pt>
    <dgm:pt modelId="{699D44B3-6AC1-45AB-88ED-3BFD85D071C5}" type="pres">
      <dgm:prSet presAssocID="{78E7EDD3-8155-41F8-9FF0-1DF35FA49BFE}" presName="levelTx" presStyleLbl="revTx" presStyleIdx="0" presStyleCnt="0">
        <dgm:presLayoutVars>
          <dgm:chMax val="1"/>
          <dgm:bulletEnabled val="1"/>
        </dgm:presLayoutVars>
      </dgm:prSet>
      <dgm:spPr/>
      <dgm:t>
        <a:bodyPr/>
        <a:lstStyle/>
        <a:p>
          <a:endParaRPr lang="en-US"/>
        </a:p>
      </dgm:t>
    </dgm:pt>
    <dgm:pt modelId="{71E21D46-3354-4C3A-B061-991FE773DC55}" type="pres">
      <dgm:prSet presAssocID="{AEEE20A6-68EE-457E-8FC5-4F6CDA570A5C}" presName="Name8" presStyleCnt="0"/>
      <dgm:spPr/>
    </dgm:pt>
    <dgm:pt modelId="{4AA49F89-CC3C-486B-9E9D-ED171A702CF1}" type="pres">
      <dgm:prSet presAssocID="{AEEE20A6-68EE-457E-8FC5-4F6CDA570A5C}" presName="level" presStyleLbl="node1" presStyleIdx="4" presStyleCnt="5">
        <dgm:presLayoutVars>
          <dgm:chMax val="1"/>
          <dgm:bulletEnabled val="1"/>
        </dgm:presLayoutVars>
      </dgm:prSet>
      <dgm:spPr/>
      <dgm:t>
        <a:bodyPr/>
        <a:lstStyle/>
        <a:p>
          <a:endParaRPr lang="en-US"/>
        </a:p>
      </dgm:t>
    </dgm:pt>
    <dgm:pt modelId="{40F947CF-0DA5-49E4-95D7-B90A4C2EFCF5}" type="pres">
      <dgm:prSet presAssocID="{AEEE20A6-68EE-457E-8FC5-4F6CDA570A5C}" presName="levelTx" presStyleLbl="revTx" presStyleIdx="0" presStyleCnt="0">
        <dgm:presLayoutVars>
          <dgm:chMax val="1"/>
          <dgm:bulletEnabled val="1"/>
        </dgm:presLayoutVars>
      </dgm:prSet>
      <dgm:spPr/>
      <dgm:t>
        <a:bodyPr/>
        <a:lstStyle/>
        <a:p>
          <a:endParaRPr lang="en-US"/>
        </a:p>
      </dgm:t>
    </dgm:pt>
  </dgm:ptLst>
  <dgm:cxnLst>
    <dgm:cxn modelId="{6293B718-C960-42B1-9901-2ADF3C0B1517}" type="presOf" srcId="{16CC65DE-D854-4EBB-9936-2239D7878BFF}" destId="{5E31AA70-9E6D-4A3F-A4A7-45864A4AF877}" srcOrd="0" destOrd="0" presId="urn:microsoft.com/office/officeart/2005/8/layout/pyramid1"/>
    <dgm:cxn modelId="{94C5C94D-39EA-494B-826E-C35C2471D338}" type="presOf" srcId="{093FFC41-E207-40EB-85DE-EF74F72C9AD9}" destId="{9BDCCA15-8449-4775-8CA4-0A122CF76C57}" srcOrd="0" destOrd="0" presId="urn:microsoft.com/office/officeart/2005/8/layout/pyramid1"/>
    <dgm:cxn modelId="{7F605147-E32D-4F2A-8C57-2BBDCCDD13A7}" type="presOf" srcId="{444E1C1D-5DF2-4F44-B94F-CCC649E5B50B}" destId="{0DFE23A6-73BA-4023-8719-BC0E2D9B15D5}" srcOrd="0" destOrd="0" presId="urn:microsoft.com/office/officeart/2005/8/layout/pyramid1"/>
    <dgm:cxn modelId="{3D9CA970-C764-45C1-B2DC-D26FDB4005EA}" type="presOf" srcId="{16CC65DE-D854-4EBB-9936-2239D7878BFF}" destId="{C714558F-EE2E-4FCC-AB5E-E175CFB22CB9}" srcOrd="1" destOrd="0" presId="urn:microsoft.com/office/officeart/2005/8/layout/pyramid1"/>
    <dgm:cxn modelId="{230208C9-160D-49D3-BB8C-678F370FAE6F}" type="presOf" srcId="{78E7EDD3-8155-41F8-9FF0-1DF35FA49BFE}" destId="{FF7B515A-A909-4397-8EBB-1E020F2EA08C}" srcOrd="0" destOrd="0" presId="urn:microsoft.com/office/officeart/2005/8/layout/pyramid1"/>
    <dgm:cxn modelId="{C1716977-6205-480E-882A-ED22C0C59582}" srcId="{9EF5724F-120E-4136-B838-60215E55B1FF}" destId="{AEEE20A6-68EE-457E-8FC5-4F6CDA570A5C}" srcOrd="4" destOrd="0" parTransId="{3547E85F-1DFF-4B48-B95D-2B5FD607518E}" sibTransId="{BF834423-01A8-407C-B10A-21B1531BF3D7}"/>
    <dgm:cxn modelId="{E6CB2A61-019C-4C12-8F6A-6DF18AB97E17}" type="presOf" srcId="{444E1C1D-5DF2-4F44-B94F-CCC649E5B50B}" destId="{92C43974-DF93-4552-9B0D-B8CD514FF807}" srcOrd="1" destOrd="0" presId="urn:microsoft.com/office/officeart/2005/8/layout/pyramid1"/>
    <dgm:cxn modelId="{541A2BEE-215B-4504-AD07-F15AC2C69C51}" srcId="{9EF5724F-120E-4136-B838-60215E55B1FF}" destId="{093FFC41-E207-40EB-85DE-EF74F72C9AD9}" srcOrd="0" destOrd="0" parTransId="{863956BC-8181-403B-B66A-E9D6B90B4C4A}" sibTransId="{537DD931-8758-4038-80A5-86BEFD31AD5F}"/>
    <dgm:cxn modelId="{99DD59A9-A1E1-4C63-82E0-A90F6D7E1B03}" type="presOf" srcId="{093FFC41-E207-40EB-85DE-EF74F72C9AD9}" destId="{76A71827-84BD-49DC-91CF-5E8A57120B56}" srcOrd="1" destOrd="0" presId="urn:microsoft.com/office/officeart/2005/8/layout/pyramid1"/>
    <dgm:cxn modelId="{E4718FD5-E01C-4816-930D-3E26AC31B866}" type="presOf" srcId="{78E7EDD3-8155-41F8-9FF0-1DF35FA49BFE}" destId="{699D44B3-6AC1-45AB-88ED-3BFD85D071C5}" srcOrd="1" destOrd="0" presId="urn:microsoft.com/office/officeart/2005/8/layout/pyramid1"/>
    <dgm:cxn modelId="{ED0368B9-AE49-4705-9036-C6CA6C2908AB}" type="presOf" srcId="{AEEE20A6-68EE-457E-8FC5-4F6CDA570A5C}" destId="{4AA49F89-CC3C-486B-9E9D-ED171A702CF1}" srcOrd="0" destOrd="0" presId="urn:microsoft.com/office/officeart/2005/8/layout/pyramid1"/>
    <dgm:cxn modelId="{EFD5DE21-06A5-4851-A7F0-8F6BF8A4F49C}" type="presOf" srcId="{AEEE20A6-68EE-457E-8FC5-4F6CDA570A5C}" destId="{40F947CF-0DA5-49E4-95D7-B90A4C2EFCF5}" srcOrd="1" destOrd="0" presId="urn:microsoft.com/office/officeart/2005/8/layout/pyramid1"/>
    <dgm:cxn modelId="{FD82A691-DAF9-462D-BA88-13AF99029CB3}" srcId="{9EF5724F-120E-4136-B838-60215E55B1FF}" destId="{444E1C1D-5DF2-4F44-B94F-CCC649E5B50B}" srcOrd="1" destOrd="0" parTransId="{B39D4D7A-275B-4B4E-9371-32864D7421FC}" sibTransId="{E3AA4204-0848-4F0B-9AD3-E86EE64456EE}"/>
    <dgm:cxn modelId="{36D0A4B9-8C39-48C3-B289-A9DEDF51336E}" srcId="{9EF5724F-120E-4136-B838-60215E55B1FF}" destId="{16CC65DE-D854-4EBB-9936-2239D7878BFF}" srcOrd="2" destOrd="0" parTransId="{913D7C41-FC18-4BDE-BE43-C7DAF09CAD9B}" sibTransId="{DCFB12EB-B500-4A71-B1D0-79E87D325175}"/>
    <dgm:cxn modelId="{E28BE458-F7AA-44ED-B30D-032F2D0F5720}" type="presOf" srcId="{9EF5724F-120E-4136-B838-60215E55B1FF}" destId="{E5FC39A9-0C0E-4BE8-9749-BD07FA4C1E36}" srcOrd="0" destOrd="0" presId="urn:microsoft.com/office/officeart/2005/8/layout/pyramid1"/>
    <dgm:cxn modelId="{97088CDD-55F6-4CE8-B628-986B75CF3891}" srcId="{9EF5724F-120E-4136-B838-60215E55B1FF}" destId="{78E7EDD3-8155-41F8-9FF0-1DF35FA49BFE}" srcOrd="3" destOrd="0" parTransId="{4C6A9A09-720E-4C0D-A77B-A621DBC03E7D}" sibTransId="{A7072F90-ABCC-4B94-8312-46AE92446DE9}"/>
    <dgm:cxn modelId="{AC99583D-EB48-4191-A8CB-0DEF0A3A21D9}" type="presParOf" srcId="{E5FC39A9-0C0E-4BE8-9749-BD07FA4C1E36}" destId="{441EC910-D493-4D56-B004-1A826E4B5D84}" srcOrd="0" destOrd="0" presId="urn:microsoft.com/office/officeart/2005/8/layout/pyramid1"/>
    <dgm:cxn modelId="{1A10028B-5622-4125-88C1-3881CFC1C953}" type="presParOf" srcId="{441EC910-D493-4D56-B004-1A826E4B5D84}" destId="{9BDCCA15-8449-4775-8CA4-0A122CF76C57}" srcOrd="0" destOrd="0" presId="urn:microsoft.com/office/officeart/2005/8/layout/pyramid1"/>
    <dgm:cxn modelId="{14C01F67-6DD8-499C-B248-0AF93155DA9E}" type="presParOf" srcId="{441EC910-D493-4D56-B004-1A826E4B5D84}" destId="{76A71827-84BD-49DC-91CF-5E8A57120B56}" srcOrd="1" destOrd="0" presId="urn:microsoft.com/office/officeart/2005/8/layout/pyramid1"/>
    <dgm:cxn modelId="{AE03909B-A121-407A-988E-9251258EF596}" type="presParOf" srcId="{E5FC39A9-0C0E-4BE8-9749-BD07FA4C1E36}" destId="{28167E1D-697B-403C-90B8-10D4A849A944}" srcOrd="1" destOrd="0" presId="urn:microsoft.com/office/officeart/2005/8/layout/pyramid1"/>
    <dgm:cxn modelId="{AEB06231-544E-46A2-A3AD-007C34DF43C1}" type="presParOf" srcId="{28167E1D-697B-403C-90B8-10D4A849A944}" destId="{0DFE23A6-73BA-4023-8719-BC0E2D9B15D5}" srcOrd="0" destOrd="0" presId="urn:microsoft.com/office/officeart/2005/8/layout/pyramid1"/>
    <dgm:cxn modelId="{62878CCE-7D2F-4799-A612-50887E268107}" type="presParOf" srcId="{28167E1D-697B-403C-90B8-10D4A849A944}" destId="{92C43974-DF93-4552-9B0D-B8CD514FF807}" srcOrd="1" destOrd="0" presId="urn:microsoft.com/office/officeart/2005/8/layout/pyramid1"/>
    <dgm:cxn modelId="{11FDD3C8-15CD-4FBB-889F-4F8A17F78348}" type="presParOf" srcId="{E5FC39A9-0C0E-4BE8-9749-BD07FA4C1E36}" destId="{D708526D-5E67-44C3-9AD6-C0BC31F34B5E}" srcOrd="2" destOrd="0" presId="urn:microsoft.com/office/officeart/2005/8/layout/pyramid1"/>
    <dgm:cxn modelId="{D6534876-108E-41FA-A6C6-962CEFACA858}" type="presParOf" srcId="{D708526D-5E67-44C3-9AD6-C0BC31F34B5E}" destId="{5E31AA70-9E6D-4A3F-A4A7-45864A4AF877}" srcOrd="0" destOrd="0" presId="urn:microsoft.com/office/officeart/2005/8/layout/pyramid1"/>
    <dgm:cxn modelId="{6BEC1D42-ACFA-4A9A-A0BF-4A30F05B4293}" type="presParOf" srcId="{D708526D-5E67-44C3-9AD6-C0BC31F34B5E}" destId="{C714558F-EE2E-4FCC-AB5E-E175CFB22CB9}" srcOrd="1" destOrd="0" presId="urn:microsoft.com/office/officeart/2005/8/layout/pyramid1"/>
    <dgm:cxn modelId="{82E77792-8BA5-407A-89E0-A9B6A620D6FF}" type="presParOf" srcId="{E5FC39A9-0C0E-4BE8-9749-BD07FA4C1E36}" destId="{FB92DBB8-563B-4E39-81D1-4E9041F52D84}" srcOrd="3" destOrd="0" presId="urn:microsoft.com/office/officeart/2005/8/layout/pyramid1"/>
    <dgm:cxn modelId="{2B491B75-A9EE-4D71-B592-066A8C5FAC12}" type="presParOf" srcId="{FB92DBB8-563B-4E39-81D1-4E9041F52D84}" destId="{FF7B515A-A909-4397-8EBB-1E020F2EA08C}" srcOrd="0" destOrd="0" presId="urn:microsoft.com/office/officeart/2005/8/layout/pyramid1"/>
    <dgm:cxn modelId="{52A7261D-8600-4AA1-BA35-82EFB7B84F0F}" type="presParOf" srcId="{FB92DBB8-563B-4E39-81D1-4E9041F52D84}" destId="{699D44B3-6AC1-45AB-88ED-3BFD85D071C5}" srcOrd="1" destOrd="0" presId="urn:microsoft.com/office/officeart/2005/8/layout/pyramid1"/>
    <dgm:cxn modelId="{56CF9061-520D-4F82-9836-F133072DD551}" type="presParOf" srcId="{E5FC39A9-0C0E-4BE8-9749-BD07FA4C1E36}" destId="{71E21D46-3354-4C3A-B061-991FE773DC55}" srcOrd="4" destOrd="0" presId="urn:microsoft.com/office/officeart/2005/8/layout/pyramid1"/>
    <dgm:cxn modelId="{66474953-A5A4-441E-9416-627F47B9F1A6}" type="presParOf" srcId="{71E21D46-3354-4C3A-B061-991FE773DC55}" destId="{4AA49F89-CC3C-486B-9E9D-ED171A702CF1}" srcOrd="0" destOrd="0" presId="urn:microsoft.com/office/officeart/2005/8/layout/pyramid1"/>
    <dgm:cxn modelId="{B5F18592-1273-4701-B0C2-B4383AC96047}" type="presParOf" srcId="{71E21D46-3354-4C3A-B061-991FE773DC55}" destId="{40F947CF-0DA5-49E4-95D7-B90A4C2EFCF5}" srcOrd="1" destOrd="0" presId="urn:microsoft.com/office/officeart/2005/8/layout/pyramid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EF5724F-120E-4136-B838-60215E55B1FF}" type="doc">
      <dgm:prSet loTypeId="urn:microsoft.com/office/officeart/2005/8/layout/pyramid3" loCatId="pyramid" qsTypeId="urn:microsoft.com/office/officeart/2005/8/quickstyle/simple5" qsCatId="simple" csTypeId="urn:microsoft.com/office/officeart/2005/8/colors/accent6_4" csCatId="accent6" phldr="1"/>
      <dgm:spPr/>
    </dgm:pt>
    <dgm:pt modelId="{093FFC41-E207-40EB-85DE-EF74F72C9AD9}">
      <dgm:prSet phldrT="[Text]" custT="1"/>
      <dgm:spPr/>
      <dgm:t>
        <a:bodyPr/>
        <a:lstStyle/>
        <a:p>
          <a:r>
            <a:rPr lang="en-US" sz="1400" dirty="0" smtClean="0"/>
            <a:t>Focus on Collective Outcomes</a:t>
          </a:r>
          <a:endParaRPr lang="en-US" sz="1400" dirty="0"/>
        </a:p>
      </dgm:t>
    </dgm:pt>
    <dgm:pt modelId="{863956BC-8181-403B-B66A-E9D6B90B4C4A}" type="parTrans" cxnId="{541A2BEE-215B-4504-AD07-F15AC2C69C51}">
      <dgm:prSet/>
      <dgm:spPr/>
      <dgm:t>
        <a:bodyPr/>
        <a:lstStyle/>
        <a:p>
          <a:endParaRPr lang="en-US">
            <a:solidFill>
              <a:schemeClr val="bg1"/>
            </a:solidFill>
          </a:endParaRPr>
        </a:p>
      </dgm:t>
    </dgm:pt>
    <dgm:pt modelId="{537DD931-8758-4038-80A5-86BEFD31AD5F}" type="sibTrans" cxnId="{541A2BEE-215B-4504-AD07-F15AC2C69C51}">
      <dgm:prSet/>
      <dgm:spPr/>
      <dgm:t>
        <a:bodyPr/>
        <a:lstStyle/>
        <a:p>
          <a:endParaRPr lang="en-US">
            <a:solidFill>
              <a:schemeClr val="bg1"/>
            </a:solidFill>
          </a:endParaRPr>
        </a:p>
      </dgm:t>
    </dgm:pt>
    <dgm:pt modelId="{7FF0558E-705D-4172-93D0-22BC30D6F2B5}">
      <dgm:prSet phldrT="[Text]" custT="1"/>
      <dgm:spPr/>
      <dgm:t>
        <a:bodyPr/>
        <a:lstStyle/>
        <a:p>
          <a:r>
            <a:rPr lang="en-US" sz="1400" dirty="0" smtClean="0"/>
            <a:t>Confront Difficult Issues</a:t>
          </a:r>
          <a:endParaRPr lang="en-US" sz="1400" dirty="0"/>
        </a:p>
      </dgm:t>
    </dgm:pt>
    <dgm:pt modelId="{34A8E553-14BB-45B8-9499-D436255948EA}" type="parTrans" cxnId="{7723D76F-DC93-4BB8-A8FE-3ADAB8903D25}">
      <dgm:prSet/>
      <dgm:spPr/>
      <dgm:t>
        <a:bodyPr/>
        <a:lstStyle/>
        <a:p>
          <a:endParaRPr lang="en-US"/>
        </a:p>
      </dgm:t>
    </dgm:pt>
    <dgm:pt modelId="{5CBEE8FD-9B03-49AF-8BBC-7D0A76CE1BAA}" type="sibTrans" cxnId="{7723D76F-DC93-4BB8-A8FE-3ADAB8903D25}">
      <dgm:prSet/>
      <dgm:spPr/>
      <dgm:t>
        <a:bodyPr/>
        <a:lstStyle/>
        <a:p>
          <a:endParaRPr lang="en-US"/>
        </a:p>
      </dgm:t>
    </dgm:pt>
    <dgm:pt modelId="{69F4DC2B-8251-4134-B848-458AA8E893F5}">
      <dgm:prSet phldrT="[Text]" custT="1"/>
      <dgm:spPr/>
      <dgm:t>
        <a:bodyPr/>
        <a:lstStyle/>
        <a:p>
          <a:r>
            <a:rPr lang="en-US" sz="1400" dirty="0" smtClean="0"/>
            <a:t>Force Clarity and Closure</a:t>
          </a:r>
          <a:endParaRPr lang="en-US" sz="1400" dirty="0"/>
        </a:p>
      </dgm:t>
    </dgm:pt>
    <dgm:pt modelId="{A9D717A5-E79A-43B5-B4F4-41F93D0F32B3}" type="parTrans" cxnId="{061710EF-443F-4C54-96B3-39D3CB315BED}">
      <dgm:prSet/>
      <dgm:spPr/>
      <dgm:t>
        <a:bodyPr/>
        <a:lstStyle/>
        <a:p>
          <a:endParaRPr lang="en-US"/>
        </a:p>
      </dgm:t>
    </dgm:pt>
    <dgm:pt modelId="{6A962678-6046-4F29-8A88-6C06FD0A6504}" type="sibTrans" cxnId="{061710EF-443F-4C54-96B3-39D3CB315BED}">
      <dgm:prSet/>
      <dgm:spPr/>
      <dgm:t>
        <a:bodyPr/>
        <a:lstStyle/>
        <a:p>
          <a:endParaRPr lang="en-US"/>
        </a:p>
      </dgm:t>
    </dgm:pt>
    <dgm:pt modelId="{EC86B0C3-A83C-4E2D-8F33-38A91A68F5E7}">
      <dgm:prSet phldrT="[Text]" custT="1"/>
      <dgm:spPr/>
      <dgm:t>
        <a:bodyPr/>
        <a:lstStyle/>
        <a:p>
          <a:r>
            <a:rPr lang="en-US" sz="1400" dirty="0" smtClean="0"/>
            <a:t>Mine for Conflict</a:t>
          </a:r>
          <a:endParaRPr lang="en-US" sz="1400" dirty="0"/>
        </a:p>
      </dgm:t>
    </dgm:pt>
    <dgm:pt modelId="{8168D7A0-CC83-4D14-99E3-74F8BBF9B530}" type="parTrans" cxnId="{ED14B792-74B6-4BBB-8808-A667824D7D81}">
      <dgm:prSet/>
      <dgm:spPr/>
      <dgm:t>
        <a:bodyPr/>
        <a:lstStyle/>
        <a:p>
          <a:endParaRPr lang="en-US"/>
        </a:p>
      </dgm:t>
    </dgm:pt>
    <dgm:pt modelId="{228DFA1E-B210-47E8-A0EF-1C689307779A}" type="sibTrans" cxnId="{ED14B792-74B6-4BBB-8808-A667824D7D81}">
      <dgm:prSet/>
      <dgm:spPr/>
      <dgm:t>
        <a:bodyPr/>
        <a:lstStyle/>
        <a:p>
          <a:endParaRPr lang="en-US"/>
        </a:p>
      </dgm:t>
    </dgm:pt>
    <dgm:pt modelId="{0800BE31-7E8C-48E9-8E76-F629808D439B}">
      <dgm:prSet phldrT="[Text]" custT="1"/>
      <dgm:spPr/>
      <dgm:t>
        <a:bodyPr/>
        <a:lstStyle/>
        <a:p>
          <a:r>
            <a:rPr lang="en-US" sz="1400" dirty="0" smtClean="0"/>
            <a:t>Go First!</a:t>
          </a:r>
          <a:endParaRPr lang="en-US" sz="1400" dirty="0"/>
        </a:p>
      </dgm:t>
    </dgm:pt>
    <dgm:pt modelId="{BC99D82C-F50D-4179-92EE-860F0CE37AB8}" type="parTrans" cxnId="{6BC24A4A-244E-473D-8CC5-B289908DE518}">
      <dgm:prSet/>
      <dgm:spPr/>
      <dgm:t>
        <a:bodyPr/>
        <a:lstStyle/>
        <a:p>
          <a:endParaRPr lang="en-US"/>
        </a:p>
      </dgm:t>
    </dgm:pt>
    <dgm:pt modelId="{297A5243-6312-4069-AF29-29FB72F98DC4}" type="sibTrans" cxnId="{6BC24A4A-244E-473D-8CC5-B289908DE518}">
      <dgm:prSet/>
      <dgm:spPr/>
      <dgm:t>
        <a:bodyPr/>
        <a:lstStyle/>
        <a:p>
          <a:endParaRPr lang="en-US"/>
        </a:p>
      </dgm:t>
    </dgm:pt>
    <dgm:pt modelId="{BB737FAA-7A64-491E-865A-7185DD001AE3}" type="pres">
      <dgm:prSet presAssocID="{9EF5724F-120E-4136-B838-60215E55B1FF}" presName="Name0" presStyleCnt="0">
        <dgm:presLayoutVars>
          <dgm:dir/>
          <dgm:animLvl val="lvl"/>
          <dgm:resizeHandles val="exact"/>
        </dgm:presLayoutVars>
      </dgm:prSet>
      <dgm:spPr/>
    </dgm:pt>
    <dgm:pt modelId="{D34AAD30-3B2D-49D1-A418-4047F0D6C14C}" type="pres">
      <dgm:prSet presAssocID="{093FFC41-E207-40EB-85DE-EF74F72C9AD9}" presName="Name8" presStyleCnt="0"/>
      <dgm:spPr/>
    </dgm:pt>
    <dgm:pt modelId="{AD9C9AFB-9DB5-47F5-B9D1-811215FB7BD6}" type="pres">
      <dgm:prSet presAssocID="{093FFC41-E207-40EB-85DE-EF74F72C9AD9}" presName="level" presStyleLbl="node1" presStyleIdx="0" presStyleCnt="5">
        <dgm:presLayoutVars>
          <dgm:chMax val="1"/>
          <dgm:bulletEnabled val="1"/>
        </dgm:presLayoutVars>
      </dgm:prSet>
      <dgm:spPr/>
      <dgm:t>
        <a:bodyPr/>
        <a:lstStyle/>
        <a:p>
          <a:endParaRPr lang="en-US"/>
        </a:p>
      </dgm:t>
    </dgm:pt>
    <dgm:pt modelId="{0DDC88C5-B58E-470D-8740-D68EA8714446}" type="pres">
      <dgm:prSet presAssocID="{093FFC41-E207-40EB-85DE-EF74F72C9AD9}" presName="levelTx" presStyleLbl="revTx" presStyleIdx="0" presStyleCnt="0">
        <dgm:presLayoutVars>
          <dgm:chMax val="1"/>
          <dgm:bulletEnabled val="1"/>
        </dgm:presLayoutVars>
      </dgm:prSet>
      <dgm:spPr/>
      <dgm:t>
        <a:bodyPr/>
        <a:lstStyle/>
        <a:p>
          <a:endParaRPr lang="en-US"/>
        </a:p>
      </dgm:t>
    </dgm:pt>
    <dgm:pt modelId="{5322DC34-2ED8-467C-B3BD-C5AC327B04A0}" type="pres">
      <dgm:prSet presAssocID="{7FF0558E-705D-4172-93D0-22BC30D6F2B5}" presName="Name8" presStyleCnt="0"/>
      <dgm:spPr/>
    </dgm:pt>
    <dgm:pt modelId="{C2FD7C0D-83F4-4AF6-B3D6-AB58821D6B8A}" type="pres">
      <dgm:prSet presAssocID="{7FF0558E-705D-4172-93D0-22BC30D6F2B5}" presName="level" presStyleLbl="node1" presStyleIdx="1" presStyleCnt="5">
        <dgm:presLayoutVars>
          <dgm:chMax val="1"/>
          <dgm:bulletEnabled val="1"/>
        </dgm:presLayoutVars>
      </dgm:prSet>
      <dgm:spPr/>
      <dgm:t>
        <a:bodyPr/>
        <a:lstStyle/>
        <a:p>
          <a:endParaRPr lang="en-US"/>
        </a:p>
      </dgm:t>
    </dgm:pt>
    <dgm:pt modelId="{E2118994-E506-4898-B583-94A5C37C35F3}" type="pres">
      <dgm:prSet presAssocID="{7FF0558E-705D-4172-93D0-22BC30D6F2B5}" presName="levelTx" presStyleLbl="revTx" presStyleIdx="0" presStyleCnt="0">
        <dgm:presLayoutVars>
          <dgm:chMax val="1"/>
          <dgm:bulletEnabled val="1"/>
        </dgm:presLayoutVars>
      </dgm:prSet>
      <dgm:spPr/>
      <dgm:t>
        <a:bodyPr/>
        <a:lstStyle/>
        <a:p>
          <a:endParaRPr lang="en-US"/>
        </a:p>
      </dgm:t>
    </dgm:pt>
    <dgm:pt modelId="{086FA606-7648-4460-B9AF-5F999D11A5D5}" type="pres">
      <dgm:prSet presAssocID="{69F4DC2B-8251-4134-B848-458AA8E893F5}" presName="Name8" presStyleCnt="0"/>
      <dgm:spPr/>
    </dgm:pt>
    <dgm:pt modelId="{C35DB04D-0591-40D4-B965-80688F72F7DB}" type="pres">
      <dgm:prSet presAssocID="{69F4DC2B-8251-4134-B848-458AA8E893F5}" presName="level" presStyleLbl="node1" presStyleIdx="2" presStyleCnt="5">
        <dgm:presLayoutVars>
          <dgm:chMax val="1"/>
          <dgm:bulletEnabled val="1"/>
        </dgm:presLayoutVars>
      </dgm:prSet>
      <dgm:spPr/>
      <dgm:t>
        <a:bodyPr/>
        <a:lstStyle/>
        <a:p>
          <a:endParaRPr lang="en-US"/>
        </a:p>
      </dgm:t>
    </dgm:pt>
    <dgm:pt modelId="{A8E986FC-4009-4CE2-B287-400F32F9B5CB}" type="pres">
      <dgm:prSet presAssocID="{69F4DC2B-8251-4134-B848-458AA8E893F5}" presName="levelTx" presStyleLbl="revTx" presStyleIdx="0" presStyleCnt="0">
        <dgm:presLayoutVars>
          <dgm:chMax val="1"/>
          <dgm:bulletEnabled val="1"/>
        </dgm:presLayoutVars>
      </dgm:prSet>
      <dgm:spPr/>
      <dgm:t>
        <a:bodyPr/>
        <a:lstStyle/>
        <a:p>
          <a:endParaRPr lang="en-US"/>
        </a:p>
      </dgm:t>
    </dgm:pt>
    <dgm:pt modelId="{0A6C5C91-E6A1-49DE-A5EE-B5280EC60ADF}" type="pres">
      <dgm:prSet presAssocID="{EC86B0C3-A83C-4E2D-8F33-38A91A68F5E7}" presName="Name8" presStyleCnt="0"/>
      <dgm:spPr/>
    </dgm:pt>
    <dgm:pt modelId="{F517D73B-E87B-4395-9258-25CDFC78A8A3}" type="pres">
      <dgm:prSet presAssocID="{EC86B0C3-A83C-4E2D-8F33-38A91A68F5E7}" presName="level" presStyleLbl="node1" presStyleIdx="3" presStyleCnt="5">
        <dgm:presLayoutVars>
          <dgm:chMax val="1"/>
          <dgm:bulletEnabled val="1"/>
        </dgm:presLayoutVars>
      </dgm:prSet>
      <dgm:spPr/>
      <dgm:t>
        <a:bodyPr/>
        <a:lstStyle/>
        <a:p>
          <a:endParaRPr lang="en-US"/>
        </a:p>
      </dgm:t>
    </dgm:pt>
    <dgm:pt modelId="{67A5AC7C-A3DA-4C24-A2C2-DB79236EDF31}" type="pres">
      <dgm:prSet presAssocID="{EC86B0C3-A83C-4E2D-8F33-38A91A68F5E7}" presName="levelTx" presStyleLbl="revTx" presStyleIdx="0" presStyleCnt="0">
        <dgm:presLayoutVars>
          <dgm:chMax val="1"/>
          <dgm:bulletEnabled val="1"/>
        </dgm:presLayoutVars>
      </dgm:prSet>
      <dgm:spPr/>
      <dgm:t>
        <a:bodyPr/>
        <a:lstStyle/>
        <a:p>
          <a:endParaRPr lang="en-US"/>
        </a:p>
      </dgm:t>
    </dgm:pt>
    <dgm:pt modelId="{0788E8B2-810F-4AB3-8AE5-47B596AA261E}" type="pres">
      <dgm:prSet presAssocID="{0800BE31-7E8C-48E9-8E76-F629808D439B}" presName="Name8" presStyleCnt="0"/>
      <dgm:spPr/>
    </dgm:pt>
    <dgm:pt modelId="{9DB2979B-820E-4832-AD2B-AD7B0F6BE768}" type="pres">
      <dgm:prSet presAssocID="{0800BE31-7E8C-48E9-8E76-F629808D439B}" presName="level" presStyleLbl="node1" presStyleIdx="4" presStyleCnt="5">
        <dgm:presLayoutVars>
          <dgm:chMax val="1"/>
          <dgm:bulletEnabled val="1"/>
        </dgm:presLayoutVars>
      </dgm:prSet>
      <dgm:spPr/>
      <dgm:t>
        <a:bodyPr/>
        <a:lstStyle/>
        <a:p>
          <a:endParaRPr lang="en-US"/>
        </a:p>
      </dgm:t>
    </dgm:pt>
    <dgm:pt modelId="{204095CD-484E-410D-B516-0D0AF7BE5629}" type="pres">
      <dgm:prSet presAssocID="{0800BE31-7E8C-48E9-8E76-F629808D439B}" presName="levelTx" presStyleLbl="revTx" presStyleIdx="0" presStyleCnt="0">
        <dgm:presLayoutVars>
          <dgm:chMax val="1"/>
          <dgm:bulletEnabled val="1"/>
        </dgm:presLayoutVars>
      </dgm:prSet>
      <dgm:spPr/>
      <dgm:t>
        <a:bodyPr/>
        <a:lstStyle/>
        <a:p>
          <a:endParaRPr lang="en-US"/>
        </a:p>
      </dgm:t>
    </dgm:pt>
  </dgm:ptLst>
  <dgm:cxnLst>
    <dgm:cxn modelId="{78FFBA24-E8BC-44DC-88BE-A8A29F820AF9}" type="presOf" srcId="{69F4DC2B-8251-4134-B848-458AA8E893F5}" destId="{A8E986FC-4009-4CE2-B287-400F32F9B5CB}" srcOrd="1" destOrd="0" presId="urn:microsoft.com/office/officeart/2005/8/layout/pyramid3"/>
    <dgm:cxn modelId="{B334BDDA-4C02-4C0D-B915-DE5A26B0E366}" type="presOf" srcId="{0800BE31-7E8C-48E9-8E76-F629808D439B}" destId="{204095CD-484E-410D-B516-0D0AF7BE5629}" srcOrd="1" destOrd="0" presId="urn:microsoft.com/office/officeart/2005/8/layout/pyramid3"/>
    <dgm:cxn modelId="{061710EF-443F-4C54-96B3-39D3CB315BED}" srcId="{9EF5724F-120E-4136-B838-60215E55B1FF}" destId="{69F4DC2B-8251-4134-B848-458AA8E893F5}" srcOrd="2" destOrd="0" parTransId="{A9D717A5-E79A-43B5-B4F4-41F93D0F32B3}" sibTransId="{6A962678-6046-4F29-8A88-6C06FD0A6504}"/>
    <dgm:cxn modelId="{91A586B8-8AE1-4A1B-82ED-48EDDF28B2BB}" type="presOf" srcId="{EC86B0C3-A83C-4E2D-8F33-38A91A68F5E7}" destId="{67A5AC7C-A3DA-4C24-A2C2-DB79236EDF31}" srcOrd="1" destOrd="0" presId="urn:microsoft.com/office/officeart/2005/8/layout/pyramid3"/>
    <dgm:cxn modelId="{DA029458-AF74-4BDD-9F08-950421FB35C9}" type="presOf" srcId="{093FFC41-E207-40EB-85DE-EF74F72C9AD9}" destId="{0DDC88C5-B58E-470D-8740-D68EA8714446}" srcOrd="1" destOrd="0" presId="urn:microsoft.com/office/officeart/2005/8/layout/pyramid3"/>
    <dgm:cxn modelId="{931E925D-6D43-4D9C-905F-6EBD8078A61E}" type="presOf" srcId="{0800BE31-7E8C-48E9-8E76-F629808D439B}" destId="{9DB2979B-820E-4832-AD2B-AD7B0F6BE768}" srcOrd="0" destOrd="0" presId="urn:microsoft.com/office/officeart/2005/8/layout/pyramid3"/>
    <dgm:cxn modelId="{24B93BC3-72A3-4576-AC77-D203B5B7757E}" type="presOf" srcId="{7FF0558E-705D-4172-93D0-22BC30D6F2B5}" destId="{C2FD7C0D-83F4-4AF6-B3D6-AB58821D6B8A}" srcOrd="0" destOrd="0" presId="urn:microsoft.com/office/officeart/2005/8/layout/pyramid3"/>
    <dgm:cxn modelId="{ED14B792-74B6-4BBB-8808-A667824D7D81}" srcId="{9EF5724F-120E-4136-B838-60215E55B1FF}" destId="{EC86B0C3-A83C-4E2D-8F33-38A91A68F5E7}" srcOrd="3" destOrd="0" parTransId="{8168D7A0-CC83-4D14-99E3-74F8BBF9B530}" sibTransId="{228DFA1E-B210-47E8-A0EF-1C689307779A}"/>
    <dgm:cxn modelId="{541A2BEE-215B-4504-AD07-F15AC2C69C51}" srcId="{9EF5724F-120E-4136-B838-60215E55B1FF}" destId="{093FFC41-E207-40EB-85DE-EF74F72C9AD9}" srcOrd="0" destOrd="0" parTransId="{863956BC-8181-403B-B66A-E9D6B90B4C4A}" sibTransId="{537DD931-8758-4038-80A5-86BEFD31AD5F}"/>
    <dgm:cxn modelId="{23908DD8-623D-4529-8610-25CF9FFAFE02}" type="presOf" srcId="{7FF0558E-705D-4172-93D0-22BC30D6F2B5}" destId="{E2118994-E506-4898-B583-94A5C37C35F3}" srcOrd="1" destOrd="0" presId="urn:microsoft.com/office/officeart/2005/8/layout/pyramid3"/>
    <dgm:cxn modelId="{39C1D357-48D1-40FD-83C2-4E21EEBA86EC}" type="presOf" srcId="{9EF5724F-120E-4136-B838-60215E55B1FF}" destId="{BB737FAA-7A64-491E-865A-7185DD001AE3}" srcOrd="0" destOrd="0" presId="urn:microsoft.com/office/officeart/2005/8/layout/pyramid3"/>
    <dgm:cxn modelId="{3B02E003-7EE8-4641-9218-D5F88CF24305}" type="presOf" srcId="{093FFC41-E207-40EB-85DE-EF74F72C9AD9}" destId="{AD9C9AFB-9DB5-47F5-B9D1-811215FB7BD6}" srcOrd="0" destOrd="0" presId="urn:microsoft.com/office/officeart/2005/8/layout/pyramid3"/>
    <dgm:cxn modelId="{6BC24A4A-244E-473D-8CC5-B289908DE518}" srcId="{9EF5724F-120E-4136-B838-60215E55B1FF}" destId="{0800BE31-7E8C-48E9-8E76-F629808D439B}" srcOrd="4" destOrd="0" parTransId="{BC99D82C-F50D-4179-92EE-860F0CE37AB8}" sibTransId="{297A5243-6312-4069-AF29-29FB72F98DC4}"/>
    <dgm:cxn modelId="{A0D0B4FB-EDCD-4BCD-9D0A-C89281ADA1E6}" type="presOf" srcId="{EC86B0C3-A83C-4E2D-8F33-38A91A68F5E7}" destId="{F517D73B-E87B-4395-9258-25CDFC78A8A3}" srcOrd="0" destOrd="0" presId="urn:microsoft.com/office/officeart/2005/8/layout/pyramid3"/>
    <dgm:cxn modelId="{C15F1826-7F2E-4E1B-B791-0235C0137CFC}" type="presOf" srcId="{69F4DC2B-8251-4134-B848-458AA8E893F5}" destId="{C35DB04D-0591-40D4-B965-80688F72F7DB}" srcOrd="0" destOrd="0" presId="urn:microsoft.com/office/officeart/2005/8/layout/pyramid3"/>
    <dgm:cxn modelId="{7723D76F-DC93-4BB8-A8FE-3ADAB8903D25}" srcId="{9EF5724F-120E-4136-B838-60215E55B1FF}" destId="{7FF0558E-705D-4172-93D0-22BC30D6F2B5}" srcOrd="1" destOrd="0" parTransId="{34A8E553-14BB-45B8-9499-D436255948EA}" sibTransId="{5CBEE8FD-9B03-49AF-8BBC-7D0A76CE1BAA}"/>
    <dgm:cxn modelId="{737E1AE1-FBAC-430C-8603-DE951215716A}" type="presParOf" srcId="{BB737FAA-7A64-491E-865A-7185DD001AE3}" destId="{D34AAD30-3B2D-49D1-A418-4047F0D6C14C}" srcOrd="0" destOrd="0" presId="urn:microsoft.com/office/officeart/2005/8/layout/pyramid3"/>
    <dgm:cxn modelId="{D61017E1-BE75-480B-B980-5A997BEE48A2}" type="presParOf" srcId="{D34AAD30-3B2D-49D1-A418-4047F0D6C14C}" destId="{AD9C9AFB-9DB5-47F5-B9D1-811215FB7BD6}" srcOrd="0" destOrd="0" presId="urn:microsoft.com/office/officeart/2005/8/layout/pyramid3"/>
    <dgm:cxn modelId="{D4146D7D-414A-4A94-916A-02F8CBA99776}" type="presParOf" srcId="{D34AAD30-3B2D-49D1-A418-4047F0D6C14C}" destId="{0DDC88C5-B58E-470D-8740-D68EA8714446}" srcOrd="1" destOrd="0" presId="urn:microsoft.com/office/officeart/2005/8/layout/pyramid3"/>
    <dgm:cxn modelId="{43713E1D-EA5F-41B9-9F9C-B83CC96C8941}" type="presParOf" srcId="{BB737FAA-7A64-491E-865A-7185DD001AE3}" destId="{5322DC34-2ED8-467C-B3BD-C5AC327B04A0}" srcOrd="1" destOrd="0" presId="urn:microsoft.com/office/officeart/2005/8/layout/pyramid3"/>
    <dgm:cxn modelId="{13CC0659-2A0B-45DD-896B-91C4BD9F355B}" type="presParOf" srcId="{5322DC34-2ED8-467C-B3BD-C5AC327B04A0}" destId="{C2FD7C0D-83F4-4AF6-B3D6-AB58821D6B8A}" srcOrd="0" destOrd="0" presId="urn:microsoft.com/office/officeart/2005/8/layout/pyramid3"/>
    <dgm:cxn modelId="{045241DA-3116-4E4A-A7AE-E6557B76BF0B}" type="presParOf" srcId="{5322DC34-2ED8-467C-B3BD-C5AC327B04A0}" destId="{E2118994-E506-4898-B583-94A5C37C35F3}" srcOrd="1" destOrd="0" presId="urn:microsoft.com/office/officeart/2005/8/layout/pyramid3"/>
    <dgm:cxn modelId="{12025650-082C-49A3-9F32-947E0E285697}" type="presParOf" srcId="{BB737FAA-7A64-491E-865A-7185DD001AE3}" destId="{086FA606-7648-4460-B9AF-5F999D11A5D5}" srcOrd="2" destOrd="0" presId="urn:microsoft.com/office/officeart/2005/8/layout/pyramid3"/>
    <dgm:cxn modelId="{7CB7706B-47DA-4235-A24E-5C1DAD976B6A}" type="presParOf" srcId="{086FA606-7648-4460-B9AF-5F999D11A5D5}" destId="{C35DB04D-0591-40D4-B965-80688F72F7DB}" srcOrd="0" destOrd="0" presId="urn:microsoft.com/office/officeart/2005/8/layout/pyramid3"/>
    <dgm:cxn modelId="{BD17E4DB-8A3F-403F-A8E9-DB39E224C759}" type="presParOf" srcId="{086FA606-7648-4460-B9AF-5F999D11A5D5}" destId="{A8E986FC-4009-4CE2-B287-400F32F9B5CB}" srcOrd="1" destOrd="0" presId="urn:microsoft.com/office/officeart/2005/8/layout/pyramid3"/>
    <dgm:cxn modelId="{301CB2B8-7898-4D93-A2C2-CA9860718249}" type="presParOf" srcId="{BB737FAA-7A64-491E-865A-7185DD001AE3}" destId="{0A6C5C91-E6A1-49DE-A5EE-B5280EC60ADF}" srcOrd="3" destOrd="0" presId="urn:microsoft.com/office/officeart/2005/8/layout/pyramid3"/>
    <dgm:cxn modelId="{21C2D578-8447-4552-B2C9-9B2F561A0DD2}" type="presParOf" srcId="{0A6C5C91-E6A1-49DE-A5EE-B5280EC60ADF}" destId="{F517D73B-E87B-4395-9258-25CDFC78A8A3}" srcOrd="0" destOrd="0" presId="urn:microsoft.com/office/officeart/2005/8/layout/pyramid3"/>
    <dgm:cxn modelId="{60C0C1BB-31DE-4DF5-8297-A8709D9D92D1}" type="presParOf" srcId="{0A6C5C91-E6A1-49DE-A5EE-B5280EC60ADF}" destId="{67A5AC7C-A3DA-4C24-A2C2-DB79236EDF31}" srcOrd="1" destOrd="0" presId="urn:microsoft.com/office/officeart/2005/8/layout/pyramid3"/>
    <dgm:cxn modelId="{4BDF9846-AB76-4364-84E0-9CFDA8B84801}" type="presParOf" srcId="{BB737FAA-7A64-491E-865A-7185DD001AE3}" destId="{0788E8B2-810F-4AB3-8AE5-47B596AA261E}" srcOrd="4" destOrd="0" presId="urn:microsoft.com/office/officeart/2005/8/layout/pyramid3"/>
    <dgm:cxn modelId="{147EBC4C-9046-4E35-A46F-0EE68E9381A3}" type="presParOf" srcId="{0788E8B2-810F-4AB3-8AE5-47B596AA261E}" destId="{9DB2979B-820E-4832-AD2B-AD7B0F6BE768}" srcOrd="0" destOrd="0" presId="urn:microsoft.com/office/officeart/2005/8/layout/pyramid3"/>
    <dgm:cxn modelId="{0219E924-3491-4122-93F1-4F35DF519430}" type="presParOf" srcId="{0788E8B2-810F-4AB3-8AE5-47B596AA261E}" destId="{204095CD-484E-410D-B516-0D0AF7BE5629}" srcOrd="1" destOrd="0" presId="urn:microsoft.com/office/officeart/2005/8/layout/pyramid3"/>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ACF47BF-0AEE-40A5-AD4A-5A484BD70054}" type="doc">
      <dgm:prSet loTypeId="urn:microsoft.com/office/officeart/2005/8/layout/chevron1" loCatId="process" qsTypeId="urn:microsoft.com/office/officeart/2005/8/quickstyle/simple1" qsCatId="simple" csTypeId="urn:microsoft.com/office/officeart/2005/8/colors/accent1_2" csCatId="accent1" phldr="1"/>
      <dgm:spPr/>
    </dgm:pt>
    <dgm:pt modelId="{092E7C4D-178A-4B99-A2DE-3C9031AE8D14}">
      <dgm:prSet phldrT="[Text]"/>
      <dgm:spPr/>
      <dgm:t>
        <a:bodyPr/>
        <a:lstStyle/>
        <a:p>
          <a:r>
            <a:rPr lang="en-US" dirty="0" smtClean="0"/>
            <a:t>Learning</a:t>
          </a:r>
          <a:endParaRPr lang="en-US" dirty="0"/>
        </a:p>
      </dgm:t>
    </dgm:pt>
    <dgm:pt modelId="{E8A843D1-8322-4C48-9E22-BF97C104D62B}" type="parTrans" cxnId="{23343779-A482-49D6-A1CD-93CC116CE248}">
      <dgm:prSet/>
      <dgm:spPr/>
      <dgm:t>
        <a:bodyPr/>
        <a:lstStyle/>
        <a:p>
          <a:endParaRPr lang="en-US"/>
        </a:p>
      </dgm:t>
    </dgm:pt>
    <dgm:pt modelId="{A02F240C-2F28-4AA6-B51D-98C6BB67B25C}" type="sibTrans" cxnId="{23343779-A482-49D6-A1CD-93CC116CE248}">
      <dgm:prSet/>
      <dgm:spPr/>
      <dgm:t>
        <a:bodyPr/>
        <a:lstStyle/>
        <a:p>
          <a:endParaRPr lang="en-US"/>
        </a:p>
      </dgm:t>
    </dgm:pt>
    <dgm:pt modelId="{D89BB544-0BBD-447F-94E0-7D4CB9ADB1B1}">
      <dgm:prSet phldrT="[Text]"/>
      <dgm:spPr/>
      <dgm:t>
        <a:bodyPr/>
        <a:lstStyle/>
        <a:p>
          <a:r>
            <a:rPr lang="en-US" dirty="0" smtClean="0"/>
            <a:t>Changing</a:t>
          </a:r>
          <a:endParaRPr lang="en-US" dirty="0"/>
        </a:p>
      </dgm:t>
    </dgm:pt>
    <dgm:pt modelId="{770745AF-38B5-4C6F-8016-DA3633BF06FB}" type="parTrans" cxnId="{54A48E47-C7AF-4A83-8E36-685C027777F1}">
      <dgm:prSet/>
      <dgm:spPr/>
      <dgm:t>
        <a:bodyPr/>
        <a:lstStyle/>
        <a:p>
          <a:endParaRPr lang="en-US"/>
        </a:p>
      </dgm:t>
    </dgm:pt>
    <dgm:pt modelId="{A625B9CD-F40C-47F4-9382-A71F00EDA936}" type="sibTrans" cxnId="{54A48E47-C7AF-4A83-8E36-685C027777F1}">
      <dgm:prSet/>
      <dgm:spPr/>
      <dgm:t>
        <a:bodyPr/>
        <a:lstStyle/>
        <a:p>
          <a:endParaRPr lang="en-US"/>
        </a:p>
      </dgm:t>
    </dgm:pt>
    <dgm:pt modelId="{2788E6A1-6899-41FD-B700-E0E4D1F824F2}">
      <dgm:prSet phldrT="[Text]"/>
      <dgm:spPr/>
      <dgm:t>
        <a:bodyPr/>
        <a:lstStyle/>
        <a:p>
          <a:r>
            <a:rPr lang="en-US" dirty="0" smtClean="0"/>
            <a:t>Leading</a:t>
          </a:r>
          <a:endParaRPr lang="en-US" dirty="0"/>
        </a:p>
      </dgm:t>
    </dgm:pt>
    <dgm:pt modelId="{B42DF0E7-9D6E-45F2-9439-74548F6C692A}" type="parTrans" cxnId="{D9EE7969-CAA1-42FC-AC23-E506E4DECEBC}">
      <dgm:prSet/>
      <dgm:spPr/>
      <dgm:t>
        <a:bodyPr/>
        <a:lstStyle/>
        <a:p>
          <a:endParaRPr lang="en-US"/>
        </a:p>
      </dgm:t>
    </dgm:pt>
    <dgm:pt modelId="{39068608-452B-4C63-BDC3-5C55BFB82F4D}" type="sibTrans" cxnId="{D9EE7969-CAA1-42FC-AC23-E506E4DECEBC}">
      <dgm:prSet/>
      <dgm:spPr/>
      <dgm:t>
        <a:bodyPr/>
        <a:lstStyle/>
        <a:p>
          <a:endParaRPr lang="en-US"/>
        </a:p>
      </dgm:t>
    </dgm:pt>
    <dgm:pt modelId="{ED220421-139B-4874-9A27-30427B31CEB0}" type="pres">
      <dgm:prSet presAssocID="{6ACF47BF-0AEE-40A5-AD4A-5A484BD70054}" presName="Name0" presStyleCnt="0">
        <dgm:presLayoutVars>
          <dgm:dir/>
          <dgm:animLvl val="lvl"/>
          <dgm:resizeHandles val="exact"/>
        </dgm:presLayoutVars>
      </dgm:prSet>
      <dgm:spPr/>
    </dgm:pt>
    <dgm:pt modelId="{2A25EA6D-71C2-4DAC-B840-D8EA928D847C}" type="pres">
      <dgm:prSet presAssocID="{092E7C4D-178A-4B99-A2DE-3C9031AE8D14}" presName="parTxOnly" presStyleLbl="node1" presStyleIdx="0" presStyleCnt="3">
        <dgm:presLayoutVars>
          <dgm:chMax val="0"/>
          <dgm:chPref val="0"/>
          <dgm:bulletEnabled val="1"/>
        </dgm:presLayoutVars>
      </dgm:prSet>
      <dgm:spPr/>
      <dgm:t>
        <a:bodyPr/>
        <a:lstStyle/>
        <a:p>
          <a:endParaRPr lang="en-US"/>
        </a:p>
      </dgm:t>
    </dgm:pt>
    <dgm:pt modelId="{BF790C20-83C1-4756-A2EB-FA9EFFE71574}" type="pres">
      <dgm:prSet presAssocID="{A02F240C-2F28-4AA6-B51D-98C6BB67B25C}" presName="parTxOnlySpace" presStyleCnt="0"/>
      <dgm:spPr/>
    </dgm:pt>
    <dgm:pt modelId="{55ED9EAA-8302-44A8-AA5B-92E7C3C6B92C}" type="pres">
      <dgm:prSet presAssocID="{D89BB544-0BBD-447F-94E0-7D4CB9ADB1B1}" presName="parTxOnly" presStyleLbl="node1" presStyleIdx="1" presStyleCnt="3">
        <dgm:presLayoutVars>
          <dgm:chMax val="0"/>
          <dgm:chPref val="0"/>
          <dgm:bulletEnabled val="1"/>
        </dgm:presLayoutVars>
      </dgm:prSet>
      <dgm:spPr/>
      <dgm:t>
        <a:bodyPr/>
        <a:lstStyle/>
        <a:p>
          <a:endParaRPr lang="en-US"/>
        </a:p>
      </dgm:t>
    </dgm:pt>
    <dgm:pt modelId="{9126E867-E7AB-4223-BB51-2140A74DE596}" type="pres">
      <dgm:prSet presAssocID="{A625B9CD-F40C-47F4-9382-A71F00EDA936}" presName="parTxOnlySpace" presStyleCnt="0"/>
      <dgm:spPr/>
    </dgm:pt>
    <dgm:pt modelId="{863ACA08-C061-40A5-B891-67CE06E1A508}" type="pres">
      <dgm:prSet presAssocID="{2788E6A1-6899-41FD-B700-E0E4D1F824F2}" presName="parTxOnly" presStyleLbl="node1" presStyleIdx="2" presStyleCnt="3">
        <dgm:presLayoutVars>
          <dgm:chMax val="0"/>
          <dgm:chPref val="0"/>
          <dgm:bulletEnabled val="1"/>
        </dgm:presLayoutVars>
      </dgm:prSet>
      <dgm:spPr/>
      <dgm:t>
        <a:bodyPr/>
        <a:lstStyle/>
        <a:p>
          <a:endParaRPr lang="en-US"/>
        </a:p>
      </dgm:t>
    </dgm:pt>
  </dgm:ptLst>
  <dgm:cxnLst>
    <dgm:cxn modelId="{603A1B33-CF69-4EEC-9379-AB2C2C795B7A}" type="presOf" srcId="{2788E6A1-6899-41FD-B700-E0E4D1F824F2}" destId="{863ACA08-C061-40A5-B891-67CE06E1A508}" srcOrd="0" destOrd="0" presId="urn:microsoft.com/office/officeart/2005/8/layout/chevron1"/>
    <dgm:cxn modelId="{53A8362D-9CE2-4E5D-9F76-FCE3052DB56A}" type="presOf" srcId="{092E7C4D-178A-4B99-A2DE-3C9031AE8D14}" destId="{2A25EA6D-71C2-4DAC-B840-D8EA928D847C}" srcOrd="0" destOrd="0" presId="urn:microsoft.com/office/officeart/2005/8/layout/chevron1"/>
    <dgm:cxn modelId="{6EB943CD-CD2D-4892-9663-1208BB7E2854}" type="presOf" srcId="{D89BB544-0BBD-447F-94E0-7D4CB9ADB1B1}" destId="{55ED9EAA-8302-44A8-AA5B-92E7C3C6B92C}" srcOrd="0" destOrd="0" presId="urn:microsoft.com/office/officeart/2005/8/layout/chevron1"/>
    <dgm:cxn modelId="{D9EE7969-CAA1-42FC-AC23-E506E4DECEBC}" srcId="{6ACF47BF-0AEE-40A5-AD4A-5A484BD70054}" destId="{2788E6A1-6899-41FD-B700-E0E4D1F824F2}" srcOrd="2" destOrd="0" parTransId="{B42DF0E7-9D6E-45F2-9439-74548F6C692A}" sibTransId="{39068608-452B-4C63-BDC3-5C55BFB82F4D}"/>
    <dgm:cxn modelId="{54A48E47-C7AF-4A83-8E36-685C027777F1}" srcId="{6ACF47BF-0AEE-40A5-AD4A-5A484BD70054}" destId="{D89BB544-0BBD-447F-94E0-7D4CB9ADB1B1}" srcOrd="1" destOrd="0" parTransId="{770745AF-38B5-4C6F-8016-DA3633BF06FB}" sibTransId="{A625B9CD-F40C-47F4-9382-A71F00EDA936}"/>
    <dgm:cxn modelId="{B98A8937-8BC8-4382-A0E5-8C929643550A}" type="presOf" srcId="{6ACF47BF-0AEE-40A5-AD4A-5A484BD70054}" destId="{ED220421-139B-4874-9A27-30427B31CEB0}" srcOrd="0" destOrd="0" presId="urn:microsoft.com/office/officeart/2005/8/layout/chevron1"/>
    <dgm:cxn modelId="{23343779-A482-49D6-A1CD-93CC116CE248}" srcId="{6ACF47BF-0AEE-40A5-AD4A-5A484BD70054}" destId="{092E7C4D-178A-4B99-A2DE-3C9031AE8D14}" srcOrd="0" destOrd="0" parTransId="{E8A843D1-8322-4C48-9E22-BF97C104D62B}" sibTransId="{A02F240C-2F28-4AA6-B51D-98C6BB67B25C}"/>
    <dgm:cxn modelId="{73EA2198-3AC5-4DEF-8D73-A00A9360FD9B}" type="presParOf" srcId="{ED220421-139B-4874-9A27-30427B31CEB0}" destId="{2A25EA6D-71C2-4DAC-B840-D8EA928D847C}" srcOrd="0" destOrd="0" presId="urn:microsoft.com/office/officeart/2005/8/layout/chevron1"/>
    <dgm:cxn modelId="{AABB440B-9EFE-4856-884C-6417A01E0A86}" type="presParOf" srcId="{ED220421-139B-4874-9A27-30427B31CEB0}" destId="{BF790C20-83C1-4756-A2EB-FA9EFFE71574}" srcOrd="1" destOrd="0" presId="urn:microsoft.com/office/officeart/2005/8/layout/chevron1"/>
    <dgm:cxn modelId="{8F53FB22-121B-48AF-B3E3-57A821173DC8}" type="presParOf" srcId="{ED220421-139B-4874-9A27-30427B31CEB0}" destId="{55ED9EAA-8302-44A8-AA5B-92E7C3C6B92C}" srcOrd="2" destOrd="0" presId="urn:microsoft.com/office/officeart/2005/8/layout/chevron1"/>
    <dgm:cxn modelId="{E673829E-FAEB-4525-AC53-582A38562306}" type="presParOf" srcId="{ED220421-139B-4874-9A27-30427B31CEB0}" destId="{9126E867-E7AB-4223-BB51-2140A74DE596}" srcOrd="3" destOrd="0" presId="urn:microsoft.com/office/officeart/2005/8/layout/chevron1"/>
    <dgm:cxn modelId="{AC3E243E-6BDB-44D6-97A5-8EFF380B02DA}" type="presParOf" srcId="{ED220421-139B-4874-9A27-30427B31CEB0}" destId="{863ACA08-C061-40A5-B891-67CE06E1A508}" srcOrd="4" destOrd="0" presId="urn:microsoft.com/office/officeart/2005/8/layout/chevron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BDCCA15-8449-4775-8CA4-0A122CF76C57}">
      <dsp:nvSpPr>
        <dsp:cNvPr id="0" name=""/>
        <dsp:cNvSpPr/>
      </dsp:nvSpPr>
      <dsp:spPr>
        <a:xfrm>
          <a:off x="2371724" y="0"/>
          <a:ext cx="1581150" cy="1055290"/>
        </a:xfrm>
        <a:prstGeom prst="trapezoid">
          <a:avLst>
            <a:gd name="adj" fmla="val 74915"/>
          </a:avLst>
        </a:prstGeom>
        <a:gradFill rotWithShape="0">
          <a:gsLst>
            <a:gs pos="0">
              <a:schemeClr val="accent4">
                <a:shade val="50000"/>
                <a:hueOff val="0"/>
                <a:satOff val="0"/>
                <a:lumOff val="0"/>
                <a:alphaOff val="0"/>
                <a:shade val="75000"/>
                <a:satMod val="160000"/>
              </a:schemeClr>
            </a:gs>
            <a:gs pos="60000">
              <a:schemeClr val="accent4">
                <a:shade val="50000"/>
                <a:hueOff val="0"/>
                <a:satOff val="0"/>
                <a:lumOff val="0"/>
                <a:alphaOff val="0"/>
                <a:satMod val="150000"/>
              </a:schemeClr>
            </a:gs>
            <a:gs pos="100000">
              <a:schemeClr val="accent4">
                <a:shade val="50000"/>
                <a:hueOff val="0"/>
                <a:satOff val="0"/>
                <a:lumOff val="0"/>
                <a:alphaOff val="0"/>
                <a:tint val="75000"/>
                <a:satMod val="200000"/>
              </a:schemeClr>
            </a:gs>
          </a:gsLst>
          <a:lin ang="16200000" scaled="1"/>
        </a:gradFill>
        <a:ln>
          <a:noFill/>
        </a:ln>
        <a:effectLst>
          <a:reflection blurRad="12700" stA="26000" endPos="28000" dist="38100" dir="5400000" sy="-100000" rotWithShape="0"/>
        </a:effectLst>
        <a:scene3d>
          <a:camera prst="orthographicFront" fov="0">
            <a:rot lat="0" lon="0" rev="0"/>
          </a:camera>
          <a:lightRig rig="contrasting" dir="t">
            <a:rot lat="0" lon="0" rev="16500000"/>
          </a:lightRig>
        </a:scene3d>
        <a:sp3d prstMaterial="powder">
          <a:bevelT w="190500" h="101600"/>
          <a:contourClr>
            <a:schemeClr val="accent4">
              <a:shade val="50000"/>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bg1"/>
              </a:solidFill>
            </a:rPr>
            <a:t>Results</a:t>
          </a:r>
          <a:endParaRPr lang="en-US" sz="1400" kern="1200" dirty="0">
            <a:solidFill>
              <a:schemeClr val="bg1"/>
            </a:solidFill>
          </a:endParaRPr>
        </a:p>
      </dsp:txBody>
      <dsp:txXfrm>
        <a:off x="2371724" y="0"/>
        <a:ext cx="1581150" cy="1055290"/>
      </dsp:txXfrm>
    </dsp:sp>
    <dsp:sp modelId="{F70E8A81-ADFF-410D-9B83-C03D4C8D184A}">
      <dsp:nvSpPr>
        <dsp:cNvPr id="0" name=""/>
        <dsp:cNvSpPr/>
      </dsp:nvSpPr>
      <dsp:spPr>
        <a:xfrm>
          <a:off x="1581150" y="1055290"/>
          <a:ext cx="3162300" cy="1055290"/>
        </a:xfrm>
        <a:prstGeom prst="trapezoid">
          <a:avLst>
            <a:gd name="adj" fmla="val 74915"/>
          </a:avLst>
        </a:prstGeom>
        <a:gradFill rotWithShape="0">
          <a:gsLst>
            <a:gs pos="0">
              <a:schemeClr val="accent4">
                <a:shade val="50000"/>
                <a:hueOff val="-179709"/>
                <a:satOff val="18803"/>
                <a:lumOff val="19403"/>
                <a:alphaOff val="0"/>
                <a:shade val="75000"/>
                <a:satMod val="160000"/>
              </a:schemeClr>
            </a:gs>
            <a:gs pos="60000">
              <a:schemeClr val="accent4">
                <a:shade val="50000"/>
                <a:hueOff val="-179709"/>
                <a:satOff val="18803"/>
                <a:lumOff val="19403"/>
                <a:alphaOff val="0"/>
                <a:satMod val="150000"/>
              </a:schemeClr>
            </a:gs>
            <a:gs pos="100000">
              <a:schemeClr val="accent4">
                <a:shade val="50000"/>
                <a:hueOff val="-179709"/>
                <a:satOff val="18803"/>
                <a:lumOff val="19403"/>
                <a:alphaOff val="0"/>
                <a:tint val="75000"/>
                <a:satMod val="200000"/>
              </a:schemeClr>
            </a:gs>
          </a:gsLst>
          <a:lin ang="16200000" scaled="1"/>
        </a:gradFill>
        <a:ln>
          <a:noFill/>
        </a:ln>
        <a:effectLst>
          <a:reflection blurRad="12700" stA="26000" endPos="28000" dist="38100" dir="5400000" sy="-100000" rotWithShape="0"/>
        </a:effectLst>
        <a:scene3d>
          <a:camera prst="orthographicFront" fov="0">
            <a:rot lat="0" lon="0" rev="0"/>
          </a:camera>
          <a:lightRig rig="contrasting" dir="t">
            <a:rot lat="0" lon="0" rev="16500000"/>
          </a:lightRig>
        </a:scene3d>
        <a:sp3d prstMaterial="powder">
          <a:bevelT w="190500" h="101600"/>
          <a:contourClr>
            <a:schemeClr val="accent4">
              <a:shade val="50000"/>
              <a:hueOff val="-179709"/>
              <a:satOff val="18803"/>
              <a:lumOff val="19403"/>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bg1"/>
              </a:solidFill>
            </a:rPr>
            <a:t>Actions</a:t>
          </a:r>
          <a:endParaRPr lang="en-US" sz="2400" kern="1200" dirty="0">
            <a:solidFill>
              <a:schemeClr val="bg1"/>
            </a:solidFill>
          </a:endParaRPr>
        </a:p>
      </dsp:txBody>
      <dsp:txXfrm>
        <a:off x="2134552" y="1055290"/>
        <a:ext cx="2055495" cy="1055290"/>
      </dsp:txXfrm>
    </dsp:sp>
    <dsp:sp modelId="{E8D12609-9C36-4BC5-A9F7-CF4F4B60DAE2}">
      <dsp:nvSpPr>
        <dsp:cNvPr id="0" name=""/>
        <dsp:cNvSpPr/>
      </dsp:nvSpPr>
      <dsp:spPr>
        <a:xfrm>
          <a:off x="790575" y="2110580"/>
          <a:ext cx="4743449" cy="1055290"/>
        </a:xfrm>
        <a:prstGeom prst="trapezoid">
          <a:avLst>
            <a:gd name="adj" fmla="val 74915"/>
          </a:avLst>
        </a:prstGeom>
        <a:gradFill rotWithShape="0">
          <a:gsLst>
            <a:gs pos="0">
              <a:schemeClr val="accent4">
                <a:shade val="50000"/>
                <a:hueOff val="-359418"/>
                <a:satOff val="37606"/>
                <a:lumOff val="38806"/>
                <a:alphaOff val="0"/>
                <a:shade val="75000"/>
                <a:satMod val="160000"/>
              </a:schemeClr>
            </a:gs>
            <a:gs pos="60000">
              <a:schemeClr val="accent4">
                <a:shade val="50000"/>
                <a:hueOff val="-359418"/>
                <a:satOff val="37606"/>
                <a:lumOff val="38806"/>
                <a:alphaOff val="0"/>
                <a:satMod val="150000"/>
              </a:schemeClr>
            </a:gs>
            <a:gs pos="100000">
              <a:schemeClr val="accent4">
                <a:shade val="50000"/>
                <a:hueOff val="-359418"/>
                <a:satOff val="37606"/>
                <a:lumOff val="38806"/>
                <a:alphaOff val="0"/>
                <a:tint val="75000"/>
                <a:satMod val="200000"/>
              </a:schemeClr>
            </a:gs>
          </a:gsLst>
          <a:lin ang="16200000" scaled="1"/>
        </a:gradFill>
        <a:ln>
          <a:noFill/>
        </a:ln>
        <a:effectLst>
          <a:reflection blurRad="12700" stA="26000" endPos="28000" dist="38100" dir="5400000" sy="-100000" rotWithShape="0"/>
        </a:effectLst>
        <a:scene3d>
          <a:camera prst="orthographicFront" fov="0">
            <a:rot lat="0" lon="0" rev="0"/>
          </a:camera>
          <a:lightRig rig="contrasting" dir="t">
            <a:rot lat="0" lon="0" rev="16500000"/>
          </a:lightRig>
        </a:scene3d>
        <a:sp3d prstMaterial="powder">
          <a:bevelT w="190500" h="101600"/>
          <a:contourClr>
            <a:schemeClr val="accent4">
              <a:shade val="50000"/>
              <a:hueOff val="-359418"/>
              <a:satOff val="37606"/>
              <a:lumOff val="38806"/>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bg1"/>
              </a:solidFill>
            </a:rPr>
            <a:t>Beliefs</a:t>
          </a:r>
          <a:endParaRPr lang="en-US" sz="2400" kern="1200" dirty="0">
            <a:solidFill>
              <a:schemeClr val="bg1"/>
            </a:solidFill>
          </a:endParaRPr>
        </a:p>
      </dsp:txBody>
      <dsp:txXfrm>
        <a:off x="1620678" y="2110580"/>
        <a:ext cx="3083242" cy="1055290"/>
      </dsp:txXfrm>
    </dsp:sp>
    <dsp:sp modelId="{54C30533-DE86-4DFA-807F-D2C4018BC33E}">
      <dsp:nvSpPr>
        <dsp:cNvPr id="0" name=""/>
        <dsp:cNvSpPr/>
      </dsp:nvSpPr>
      <dsp:spPr>
        <a:xfrm>
          <a:off x="0" y="3165871"/>
          <a:ext cx="6324600" cy="1055290"/>
        </a:xfrm>
        <a:prstGeom prst="trapezoid">
          <a:avLst>
            <a:gd name="adj" fmla="val 74915"/>
          </a:avLst>
        </a:prstGeom>
        <a:gradFill rotWithShape="0">
          <a:gsLst>
            <a:gs pos="0">
              <a:schemeClr val="accent4">
                <a:shade val="50000"/>
                <a:hueOff val="-179709"/>
                <a:satOff val="18803"/>
                <a:lumOff val="19403"/>
                <a:alphaOff val="0"/>
                <a:shade val="75000"/>
                <a:satMod val="160000"/>
              </a:schemeClr>
            </a:gs>
            <a:gs pos="60000">
              <a:schemeClr val="accent4">
                <a:shade val="50000"/>
                <a:hueOff val="-179709"/>
                <a:satOff val="18803"/>
                <a:lumOff val="19403"/>
                <a:alphaOff val="0"/>
                <a:satMod val="150000"/>
              </a:schemeClr>
            </a:gs>
            <a:gs pos="100000">
              <a:schemeClr val="accent4">
                <a:shade val="50000"/>
                <a:hueOff val="-179709"/>
                <a:satOff val="18803"/>
                <a:lumOff val="19403"/>
                <a:alphaOff val="0"/>
                <a:tint val="75000"/>
                <a:satMod val="200000"/>
              </a:schemeClr>
            </a:gs>
          </a:gsLst>
          <a:lin ang="16200000" scaled="1"/>
        </a:gradFill>
        <a:ln>
          <a:noFill/>
        </a:ln>
        <a:effectLst>
          <a:reflection blurRad="12700" stA="26000" endPos="28000" dist="38100" dir="5400000" sy="-100000" rotWithShape="0"/>
        </a:effectLst>
        <a:scene3d>
          <a:camera prst="orthographicFront" fov="0">
            <a:rot lat="0" lon="0" rev="0"/>
          </a:camera>
          <a:lightRig rig="contrasting" dir="t">
            <a:rot lat="0" lon="0" rev="16500000"/>
          </a:lightRig>
        </a:scene3d>
        <a:sp3d prstMaterial="powder">
          <a:bevelT w="190500" h="101600"/>
          <a:contourClr>
            <a:schemeClr val="accent4">
              <a:shade val="50000"/>
              <a:hueOff val="-179709"/>
              <a:satOff val="18803"/>
              <a:lumOff val="19403"/>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bg1"/>
              </a:solidFill>
            </a:rPr>
            <a:t>Experiences</a:t>
          </a:r>
          <a:endParaRPr lang="en-US" sz="2400" kern="1200" dirty="0">
            <a:solidFill>
              <a:schemeClr val="bg1"/>
            </a:solidFill>
          </a:endParaRPr>
        </a:p>
      </dsp:txBody>
      <dsp:txXfrm>
        <a:off x="1106804" y="3165871"/>
        <a:ext cx="4110990" cy="105529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BDCCA15-8449-4775-8CA4-0A122CF76C57}">
      <dsp:nvSpPr>
        <dsp:cNvPr id="0" name=""/>
        <dsp:cNvSpPr/>
      </dsp:nvSpPr>
      <dsp:spPr>
        <a:xfrm>
          <a:off x="1889759" y="0"/>
          <a:ext cx="944880" cy="844232"/>
        </a:xfrm>
        <a:prstGeom prst="trapezoid">
          <a:avLst>
            <a:gd name="adj" fmla="val 55961"/>
          </a:avLst>
        </a:prstGeom>
        <a:gradFill rotWithShape="0">
          <a:gsLst>
            <a:gs pos="0">
              <a:schemeClr val="accent4">
                <a:shade val="50000"/>
                <a:hueOff val="0"/>
                <a:satOff val="0"/>
                <a:lumOff val="0"/>
                <a:alphaOff val="0"/>
                <a:shade val="75000"/>
                <a:satMod val="160000"/>
              </a:schemeClr>
            </a:gs>
            <a:gs pos="60000">
              <a:schemeClr val="accent4">
                <a:shade val="50000"/>
                <a:hueOff val="0"/>
                <a:satOff val="0"/>
                <a:lumOff val="0"/>
                <a:alphaOff val="0"/>
                <a:satMod val="150000"/>
              </a:schemeClr>
            </a:gs>
            <a:gs pos="100000">
              <a:schemeClr val="accent4">
                <a:shade val="50000"/>
                <a:hueOff val="0"/>
                <a:satOff val="0"/>
                <a:lumOff val="0"/>
                <a:alphaOff val="0"/>
                <a:tint val="75000"/>
                <a:satMod val="200000"/>
              </a:schemeClr>
            </a:gs>
          </a:gsLst>
          <a:lin ang="16200000" scaled="1"/>
        </a:gradFill>
        <a:ln>
          <a:noFill/>
        </a:ln>
        <a:effectLst>
          <a:reflection blurRad="12700" stA="26000" endPos="28000" dist="38100" dir="5400000" sy="-100000" rotWithShape="0"/>
        </a:effectLst>
        <a:scene3d>
          <a:camera prst="orthographicFront" fov="0">
            <a:rot lat="0" lon="0" rev="0"/>
          </a:camera>
          <a:lightRig rig="contrasting" dir="t">
            <a:rot lat="0" lon="0" rev="16500000"/>
          </a:lightRig>
        </a:scene3d>
        <a:sp3d prstMaterial="powder">
          <a:bevelT w="190500" h="101600"/>
          <a:contourClr>
            <a:schemeClr val="accent4">
              <a:shade val="50000"/>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bg1"/>
              </a:solidFill>
            </a:rPr>
            <a:t>Inattention to Results</a:t>
          </a:r>
          <a:endParaRPr lang="en-US" sz="1400" kern="1200" dirty="0">
            <a:solidFill>
              <a:schemeClr val="bg1"/>
            </a:solidFill>
          </a:endParaRPr>
        </a:p>
      </dsp:txBody>
      <dsp:txXfrm>
        <a:off x="1889759" y="0"/>
        <a:ext cx="944880" cy="844232"/>
      </dsp:txXfrm>
    </dsp:sp>
    <dsp:sp modelId="{0DFE23A6-73BA-4023-8719-BC0E2D9B15D5}">
      <dsp:nvSpPr>
        <dsp:cNvPr id="0" name=""/>
        <dsp:cNvSpPr/>
      </dsp:nvSpPr>
      <dsp:spPr>
        <a:xfrm>
          <a:off x="1417319" y="844232"/>
          <a:ext cx="1889760" cy="844232"/>
        </a:xfrm>
        <a:prstGeom prst="trapezoid">
          <a:avLst>
            <a:gd name="adj" fmla="val 55961"/>
          </a:avLst>
        </a:prstGeom>
        <a:gradFill rotWithShape="0">
          <a:gsLst>
            <a:gs pos="0">
              <a:schemeClr val="accent4">
                <a:shade val="50000"/>
                <a:hueOff val="-143767"/>
                <a:satOff val="15042"/>
                <a:lumOff val="15522"/>
                <a:alphaOff val="0"/>
                <a:shade val="75000"/>
                <a:satMod val="160000"/>
              </a:schemeClr>
            </a:gs>
            <a:gs pos="60000">
              <a:schemeClr val="accent4">
                <a:shade val="50000"/>
                <a:hueOff val="-143767"/>
                <a:satOff val="15042"/>
                <a:lumOff val="15522"/>
                <a:alphaOff val="0"/>
                <a:satMod val="150000"/>
              </a:schemeClr>
            </a:gs>
            <a:gs pos="100000">
              <a:schemeClr val="accent4">
                <a:shade val="50000"/>
                <a:hueOff val="-143767"/>
                <a:satOff val="15042"/>
                <a:lumOff val="15522"/>
                <a:alphaOff val="0"/>
                <a:tint val="75000"/>
                <a:satMod val="200000"/>
              </a:schemeClr>
            </a:gs>
          </a:gsLst>
          <a:lin ang="16200000" scaled="1"/>
        </a:gradFill>
        <a:ln>
          <a:noFill/>
        </a:ln>
        <a:effectLst>
          <a:reflection blurRad="12700" stA="26000" endPos="28000" dist="38100" dir="5400000" sy="-100000" rotWithShape="0"/>
        </a:effectLst>
        <a:scene3d>
          <a:camera prst="orthographicFront" fov="0">
            <a:rot lat="0" lon="0" rev="0"/>
          </a:camera>
          <a:lightRig rig="contrasting" dir="t">
            <a:rot lat="0" lon="0" rev="16500000"/>
          </a:lightRig>
        </a:scene3d>
        <a:sp3d prstMaterial="powder">
          <a:bevelT w="190500" h="101600"/>
          <a:contourClr>
            <a:schemeClr val="accent4">
              <a:shade val="50000"/>
              <a:hueOff val="-143767"/>
              <a:satOff val="15042"/>
              <a:lumOff val="15522"/>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bg1"/>
              </a:solidFill>
            </a:rPr>
            <a:t>Avoidance of Accountability</a:t>
          </a:r>
          <a:endParaRPr lang="en-US" sz="1400" kern="1200" dirty="0">
            <a:solidFill>
              <a:schemeClr val="bg1"/>
            </a:solidFill>
          </a:endParaRPr>
        </a:p>
      </dsp:txBody>
      <dsp:txXfrm>
        <a:off x="1748027" y="844232"/>
        <a:ext cx="1228344" cy="844232"/>
      </dsp:txXfrm>
    </dsp:sp>
    <dsp:sp modelId="{5E31AA70-9E6D-4A3F-A4A7-45864A4AF877}">
      <dsp:nvSpPr>
        <dsp:cNvPr id="0" name=""/>
        <dsp:cNvSpPr/>
      </dsp:nvSpPr>
      <dsp:spPr>
        <a:xfrm>
          <a:off x="944879" y="1688464"/>
          <a:ext cx="2834640" cy="844232"/>
        </a:xfrm>
        <a:prstGeom prst="trapezoid">
          <a:avLst>
            <a:gd name="adj" fmla="val 55961"/>
          </a:avLst>
        </a:prstGeom>
        <a:gradFill rotWithShape="0">
          <a:gsLst>
            <a:gs pos="0">
              <a:schemeClr val="accent4">
                <a:shade val="50000"/>
                <a:hueOff val="-287534"/>
                <a:satOff val="30085"/>
                <a:lumOff val="31045"/>
                <a:alphaOff val="0"/>
                <a:shade val="75000"/>
                <a:satMod val="160000"/>
              </a:schemeClr>
            </a:gs>
            <a:gs pos="60000">
              <a:schemeClr val="accent4">
                <a:shade val="50000"/>
                <a:hueOff val="-287534"/>
                <a:satOff val="30085"/>
                <a:lumOff val="31045"/>
                <a:alphaOff val="0"/>
                <a:satMod val="150000"/>
              </a:schemeClr>
            </a:gs>
            <a:gs pos="100000">
              <a:schemeClr val="accent4">
                <a:shade val="50000"/>
                <a:hueOff val="-287534"/>
                <a:satOff val="30085"/>
                <a:lumOff val="31045"/>
                <a:alphaOff val="0"/>
                <a:tint val="75000"/>
                <a:satMod val="200000"/>
              </a:schemeClr>
            </a:gs>
          </a:gsLst>
          <a:lin ang="16200000" scaled="1"/>
        </a:gradFill>
        <a:ln>
          <a:noFill/>
        </a:ln>
        <a:effectLst>
          <a:reflection blurRad="12700" stA="26000" endPos="28000" dist="38100" dir="5400000" sy="-100000" rotWithShape="0"/>
        </a:effectLst>
        <a:scene3d>
          <a:camera prst="orthographicFront" fov="0">
            <a:rot lat="0" lon="0" rev="0"/>
          </a:camera>
          <a:lightRig rig="contrasting" dir="t">
            <a:rot lat="0" lon="0" rev="16500000"/>
          </a:lightRig>
        </a:scene3d>
        <a:sp3d prstMaterial="powder">
          <a:bevelT w="190500" h="101600"/>
          <a:contourClr>
            <a:schemeClr val="accent4">
              <a:shade val="50000"/>
              <a:hueOff val="-287534"/>
              <a:satOff val="30085"/>
              <a:lumOff val="31045"/>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bg1"/>
              </a:solidFill>
            </a:rPr>
            <a:t>Lack of Commitment</a:t>
          </a:r>
          <a:endParaRPr lang="en-US" sz="1400" kern="1200" dirty="0">
            <a:solidFill>
              <a:schemeClr val="bg1"/>
            </a:solidFill>
          </a:endParaRPr>
        </a:p>
      </dsp:txBody>
      <dsp:txXfrm>
        <a:off x="1440941" y="1688464"/>
        <a:ext cx="1842516" cy="844232"/>
      </dsp:txXfrm>
    </dsp:sp>
    <dsp:sp modelId="{FF7B515A-A909-4397-8EBB-1E020F2EA08C}">
      <dsp:nvSpPr>
        <dsp:cNvPr id="0" name=""/>
        <dsp:cNvSpPr/>
      </dsp:nvSpPr>
      <dsp:spPr>
        <a:xfrm>
          <a:off x="472439" y="2532697"/>
          <a:ext cx="3779520" cy="844232"/>
        </a:xfrm>
        <a:prstGeom prst="trapezoid">
          <a:avLst>
            <a:gd name="adj" fmla="val 55961"/>
          </a:avLst>
        </a:prstGeom>
        <a:gradFill rotWithShape="0">
          <a:gsLst>
            <a:gs pos="0">
              <a:schemeClr val="accent4">
                <a:shade val="50000"/>
                <a:hueOff val="-287534"/>
                <a:satOff val="30085"/>
                <a:lumOff val="31045"/>
                <a:alphaOff val="0"/>
                <a:shade val="75000"/>
                <a:satMod val="160000"/>
              </a:schemeClr>
            </a:gs>
            <a:gs pos="60000">
              <a:schemeClr val="accent4">
                <a:shade val="50000"/>
                <a:hueOff val="-287534"/>
                <a:satOff val="30085"/>
                <a:lumOff val="31045"/>
                <a:alphaOff val="0"/>
                <a:satMod val="150000"/>
              </a:schemeClr>
            </a:gs>
            <a:gs pos="100000">
              <a:schemeClr val="accent4">
                <a:shade val="50000"/>
                <a:hueOff val="-287534"/>
                <a:satOff val="30085"/>
                <a:lumOff val="31045"/>
                <a:alphaOff val="0"/>
                <a:tint val="75000"/>
                <a:satMod val="200000"/>
              </a:schemeClr>
            </a:gs>
          </a:gsLst>
          <a:lin ang="16200000" scaled="1"/>
        </a:gradFill>
        <a:ln>
          <a:noFill/>
        </a:ln>
        <a:effectLst>
          <a:reflection blurRad="12700" stA="26000" endPos="28000" dist="38100" dir="5400000" sy="-100000" rotWithShape="0"/>
        </a:effectLst>
        <a:scene3d>
          <a:camera prst="orthographicFront" fov="0">
            <a:rot lat="0" lon="0" rev="0"/>
          </a:camera>
          <a:lightRig rig="contrasting" dir="t">
            <a:rot lat="0" lon="0" rev="16500000"/>
          </a:lightRig>
        </a:scene3d>
        <a:sp3d prstMaterial="powder">
          <a:bevelT w="190500" h="101600"/>
          <a:contourClr>
            <a:schemeClr val="accent4">
              <a:shade val="50000"/>
              <a:hueOff val="-287534"/>
              <a:satOff val="30085"/>
              <a:lumOff val="31045"/>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bg1"/>
              </a:solidFill>
            </a:rPr>
            <a:t>Fear of Conflict</a:t>
          </a:r>
          <a:endParaRPr lang="en-US" sz="1400" kern="1200" dirty="0">
            <a:solidFill>
              <a:schemeClr val="bg1"/>
            </a:solidFill>
          </a:endParaRPr>
        </a:p>
      </dsp:txBody>
      <dsp:txXfrm>
        <a:off x="1133855" y="2532697"/>
        <a:ext cx="2456688" cy="844232"/>
      </dsp:txXfrm>
    </dsp:sp>
    <dsp:sp modelId="{4AA49F89-CC3C-486B-9E9D-ED171A702CF1}">
      <dsp:nvSpPr>
        <dsp:cNvPr id="0" name=""/>
        <dsp:cNvSpPr/>
      </dsp:nvSpPr>
      <dsp:spPr>
        <a:xfrm>
          <a:off x="0" y="3376929"/>
          <a:ext cx="4724400" cy="844232"/>
        </a:xfrm>
        <a:prstGeom prst="trapezoid">
          <a:avLst>
            <a:gd name="adj" fmla="val 55961"/>
          </a:avLst>
        </a:prstGeom>
        <a:gradFill rotWithShape="0">
          <a:gsLst>
            <a:gs pos="0">
              <a:schemeClr val="accent4">
                <a:shade val="50000"/>
                <a:hueOff val="-143767"/>
                <a:satOff val="15042"/>
                <a:lumOff val="15522"/>
                <a:alphaOff val="0"/>
                <a:shade val="75000"/>
                <a:satMod val="160000"/>
              </a:schemeClr>
            </a:gs>
            <a:gs pos="60000">
              <a:schemeClr val="accent4">
                <a:shade val="50000"/>
                <a:hueOff val="-143767"/>
                <a:satOff val="15042"/>
                <a:lumOff val="15522"/>
                <a:alphaOff val="0"/>
                <a:satMod val="150000"/>
              </a:schemeClr>
            </a:gs>
            <a:gs pos="100000">
              <a:schemeClr val="accent4">
                <a:shade val="50000"/>
                <a:hueOff val="-143767"/>
                <a:satOff val="15042"/>
                <a:lumOff val="15522"/>
                <a:alphaOff val="0"/>
                <a:tint val="75000"/>
                <a:satMod val="200000"/>
              </a:schemeClr>
            </a:gs>
          </a:gsLst>
          <a:lin ang="16200000" scaled="1"/>
        </a:gradFill>
        <a:ln>
          <a:noFill/>
        </a:ln>
        <a:effectLst>
          <a:reflection blurRad="12700" stA="26000" endPos="28000" dist="38100" dir="5400000" sy="-100000" rotWithShape="0"/>
        </a:effectLst>
        <a:scene3d>
          <a:camera prst="orthographicFront" fov="0">
            <a:rot lat="0" lon="0" rev="0"/>
          </a:camera>
          <a:lightRig rig="contrasting" dir="t">
            <a:rot lat="0" lon="0" rev="16500000"/>
          </a:lightRig>
        </a:scene3d>
        <a:sp3d prstMaterial="powder">
          <a:bevelT w="190500" h="101600"/>
          <a:contourClr>
            <a:schemeClr val="accent4">
              <a:shade val="50000"/>
              <a:hueOff val="-143767"/>
              <a:satOff val="15042"/>
              <a:lumOff val="15522"/>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bg1"/>
              </a:solidFill>
            </a:rPr>
            <a:t>Absence of Trust</a:t>
          </a:r>
          <a:endParaRPr lang="en-US" sz="1400" kern="1200" dirty="0">
            <a:solidFill>
              <a:schemeClr val="bg1"/>
            </a:solidFill>
          </a:endParaRPr>
        </a:p>
      </dsp:txBody>
      <dsp:txXfrm>
        <a:off x="826769" y="3376929"/>
        <a:ext cx="3070860" cy="844232"/>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D9C9AFB-9DB5-47F5-B9D1-811215FB7BD6}">
      <dsp:nvSpPr>
        <dsp:cNvPr id="0" name=""/>
        <dsp:cNvSpPr/>
      </dsp:nvSpPr>
      <dsp:spPr>
        <a:xfrm rot="10800000">
          <a:off x="0" y="0"/>
          <a:ext cx="4876800" cy="844232"/>
        </a:xfrm>
        <a:prstGeom prst="trapezoid">
          <a:avLst>
            <a:gd name="adj" fmla="val 57766"/>
          </a:avLst>
        </a:prstGeom>
        <a:gradFill rotWithShape="0">
          <a:gsLst>
            <a:gs pos="0">
              <a:schemeClr val="accent6">
                <a:shade val="50000"/>
                <a:hueOff val="0"/>
                <a:satOff val="0"/>
                <a:lumOff val="0"/>
                <a:alphaOff val="0"/>
                <a:shade val="75000"/>
                <a:satMod val="160000"/>
              </a:schemeClr>
            </a:gs>
            <a:gs pos="60000">
              <a:schemeClr val="accent6">
                <a:shade val="50000"/>
                <a:hueOff val="0"/>
                <a:satOff val="0"/>
                <a:lumOff val="0"/>
                <a:alphaOff val="0"/>
                <a:satMod val="150000"/>
              </a:schemeClr>
            </a:gs>
            <a:gs pos="100000">
              <a:schemeClr val="accent6">
                <a:shade val="50000"/>
                <a:hueOff val="0"/>
                <a:satOff val="0"/>
                <a:lumOff val="0"/>
                <a:alphaOff val="0"/>
                <a:tint val="75000"/>
                <a:satMod val="200000"/>
              </a:schemeClr>
            </a:gs>
          </a:gsLst>
          <a:lin ang="16200000" scaled="1"/>
        </a:gradFill>
        <a:ln>
          <a:noFill/>
        </a:ln>
        <a:effectLst>
          <a:reflection blurRad="12700" stA="26000" endPos="28000" dist="38100" dir="5400000" sy="-100000" rotWithShape="0"/>
        </a:effectLst>
        <a:scene3d>
          <a:camera prst="orthographicFront" fov="0">
            <a:rot lat="0" lon="0" rev="0"/>
          </a:camera>
          <a:lightRig rig="contrasting" dir="t">
            <a:rot lat="0" lon="0" rev="16500000"/>
          </a:lightRig>
        </a:scene3d>
        <a:sp3d prstMaterial="powder">
          <a:bevelT w="190500" h="101600"/>
          <a:contourClr>
            <a:schemeClr val="accent6">
              <a:shade val="50000"/>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Focus on Collective Outcomes</a:t>
          </a:r>
          <a:endParaRPr lang="en-US" sz="1400" kern="1200" dirty="0"/>
        </a:p>
      </dsp:txBody>
      <dsp:txXfrm>
        <a:off x="853439" y="0"/>
        <a:ext cx="3169920" cy="844232"/>
      </dsp:txXfrm>
    </dsp:sp>
    <dsp:sp modelId="{C2FD7C0D-83F4-4AF6-B3D6-AB58821D6B8A}">
      <dsp:nvSpPr>
        <dsp:cNvPr id="0" name=""/>
        <dsp:cNvSpPr/>
      </dsp:nvSpPr>
      <dsp:spPr>
        <a:xfrm rot="10800000">
          <a:off x="487680" y="844232"/>
          <a:ext cx="3901440" cy="844232"/>
        </a:xfrm>
        <a:prstGeom prst="trapezoid">
          <a:avLst>
            <a:gd name="adj" fmla="val 57766"/>
          </a:avLst>
        </a:prstGeom>
        <a:gradFill rotWithShape="0">
          <a:gsLst>
            <a:gs pos="0">
              <a:schemeClr val="accent6">
                <a:shade val="50000"/>
                <a:hueOff val="134368"/>
                <a:satOff val="-2336"/>
                <a:lumOff val="16632"/>
                <a:alphaOff val="0"/>
                <a:shade val="75000"/>
                <a:satMod val="160000"/>
              </a:schemeClr>
            </a:gs>
            <a:gs pos="60000">
              <a:schemeClr val="accent6">
                <a:shade val="50000"/>
                <a:hueOff val="134368"/>
                <a:satOff val="-2336"/>
                <a:lumOff val="16632"/>
                <a:alphaOff val="0"/>
                <a:satMod val="150000"/>
              </a:schemeClr>
            </a:gs>
            <a:gs pos="100000">
              <a:schemeClr val="accent6">
                <a:shade val="50000"/>
                <a:hueOff val="134368"/>
                <a:satOff val="-2336"/>
                <a:lumOff val="16632"/>
                <a:alphaOff val="0"/>
                <a:tint val="75000"/>
                <a:satMod val="200000"/>
              </a:schemeClr>
            </a:gs>
          </a:gsLst>
          <a:lin ang="16200000" scaled="1"/>
        </a:gradFill>
        <a:ln>
          <a:noFill/>
        </a:ln>
        <a:effectLst>
          <a:reflection blurRad="12700" stA="26000" endPos="28000" dist="38100" dir="5400000" sy="-100000" rotWithShape="0"/>
        </a:effectLst>
        <a:scene3d>
          <a:camera prst="orthographicFront" fov="0">
            <a:rot lat="0" lon="0" rev="0"/>
          </a:camera>
          <a:lightRig rig="contrasting" dir="t">
            <a:rot lat="0" lon="0" rev="16500000"/>
          </a:lightRig>
        </a:scene3d>
        <a:sp3d prstMaterial="powder">
          <a:bevelT w="190500" h="101600"/>
          <a:contourClr>
            <a:schemeClr val="accent6">
              <a:shade val="50000"/>
              <a:hueOff val="134368"/>
              <a:satOff val="-2336"/>
              <a:lumOff val="16632"/>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Confront Difficult Issues</a:t>
          </a:r>
          <a:endParaRPr lang="en-US" sz="1400" kern="1200" dirty="0"/>
        </a:p>
      </dsp:txBody>
      <dsp:txXfrm>
        <a:off x="1170431" y="844232"/>
        <a:ext cx="2535936" cy="844232"/>
      </dsp:txXfrm>
    </dsp:sp>
    <dsp:sp modelId="{C35DB04D-0591-40D4-B965-80688F72F7DB}">
      <dsp:nvSpPr>
        <dsp:cNvPr id="0" name=""/>
        <dsp:cNvSpPr/>
      </dsp:nvSpPr>
      <dsp:spPr>
        <a:xfrm rot="10800000">
          <a:off x="975360" y="1688464"/>
          <a:ext cx="2926080" cy="844232"/>
        </a:xfrm>
        <a:prstGeom prst="trapezoid">
          <a:avLst>
            <a:gd name="adj" fmla="val 57766"/>
          </a:avLst>
        </a:prstGeom>
        <a:gradFill rotWithShape="0">
          <a:gsLst>
            <a:gs pos="0">
              <a:schemeClr val="accent6">
                <a:shade val="50000"/>
                <a:hueOff val="268735"/>
                <a:satOff val="-4673"/>
                <a:lumOff val="33263"/>
                <a:alphaOff val="0"/>
                <a:shade val="75000"/>
                <a:satMod val="160000"/>
              </a:schemeClr>
            </a:gs>
            <a:gs pos="60000">
              <a:schemeClr val="accent6">
                <a:shade val="50000"/>
                <a:hueOff val="268735"/>
                <a:satOff val="-4673"/>
                <a:lumOff val="33263"/>
                <a:alphaOff val="0"/>
                <a:satMod val="150000"/>
              </a:schemeClr>
            </a:gs>
            <a:gs pos="100000">
              <a:schemeClr val="accent6">
                <a:shade val="50000"/>
                <a:hueOff val="268735"/>
                <a:satOff val="-4673"/>
                <a:lumOff val="33263"/>
                <a:alphaOff val="0"/>
                <a:tint val="75000"/>
                <a:satMod val="200000"/>
              </a:schemeClr>
            </a:gs>
          </a:gsLst>
          <a:lin ang="16200000" scaled="1"/>
        </a:gradFill>
        <a:ln>
          <a:noFill/>
        </a:ln>
        <a:effectLst>
          <a:reflection blurRad="12700" stA="26000" endPos="28000" dist="38100" dir="5400000" sy="-100000" rotWithShape="0"/>
        </a:effectLst>
        <a:scene3d>
          <a:camera prst="orthographicFront" fov="0">
            <a:rot lat="0" lon="0" rev="0"/>
          </a:camera>
          <a:lightRig rig="contrasting" dir="t">
            <a:rot lat="0" lon="0" rev="16500000"/>
          </a:lightRig>
        </a:scene3d>
        <a:sp3d prstMaterial="powder">
          <a:bevelT w="190500" h="101600"/>
          <a:contourClr>
            <a:schemeClr val="accent6">
              <a:shade val="50000"/>
              <a:hueOff val="268735"/>
              <a:satOff val="-4673"/>
              <a:lumOff val="33263"/>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Force Clarity and Closure</a:t>
          </a:r>
          <a:endParaRPr lang="en-US" sz="1400" kern="1200" dirty="0"/>
        </a:p>
      </dsp:txBody>
      <dsp:txXfrm>
        <a:off x="1487423" y="1688464"/>
        <a:ext cx="1901952" cy="844232"/>
      </dsp:txXfrm>
    </dsp:sp>
    <dsp:sp modelId="{F517D73B-E87B-4395-9258-25CDFC78A8A3}">
      <dsp:nvSpPr>
        <dsp:cNvPr id="0" name=""/>
        <dsp:cNvSpPr/>
      </dsp:nvSpPr>
      <dsp:spPr>
        <a:xfrm rot="10800000">
          <a:off x="1463040" y="2532697"/>
          <a:ext cx="1950720" cy="844232"/>
        </a:xfrm>
        <a:prstGeom prst="trapezoid">
          <a:avLst>
            <a:gd name="adj" fmla="val 57766"/>
          </a:avLst>
        </a:prstGeom>
        <a:gradFill rotWithShape="0">
          <a:gsLst>
            <a:gs pos="0">
              <a:schemeClr val="accent6">
                <a:shade val="50000"/>
                <a:hueOff val="268735"/>
                <a:satOff val="-4673"/>
                <a:lumOff val="33263"/>
                <a:alphaOff val="0"/>
                <a:shade val="75000"/>
                <a:satMod val="160000"/>
              </a:schemeClr>
            </a:gs>
            <a:gs pos="60000">
              <a:schemeClr val="accent6">
                <a:shade val="50000"/>
                <a:hueOff val="268735"/>
                <a:satOff val="-4673"/>
                <a:lumOff val="33263"/>
                <a:alphaOff val="0"/>
                <a:satMod val="150000"/>
              </a:schemeClr>
            </a:gs>
            <a:gs pos="100000">
              <a:schemeClr val="accent6">
                <a:shade val="50000"/>
                <a:hueOff val="268735"/>
                <a:satOff val="-4673"/>
                <a:lumOff val="33263"/>
                <a:alphaOff val="0"/>
                <a:tint val="75000"/>
                <a:satMod val="200000"/>
              </a:schemeClr>
            </a:gs>
          </a:gsLst>
          <a:lin ang="16200000" scaled="1"/>
        </a:gradFill>
        <a:ln>
          <a:noFill/>
        </a:ln>
        <a:effectLst>
          <a:reflection blurRad="12700" stA="26000" endPos="28000" dist="38100" dir="5400000" sy="-100000" rotWithShape="0"/>
        </a:effectLst>
        <a:scene3d>
          <a:camera prst="orthographicFront" fov="0">
            <a:rot lat="0" lon="0" rev="0"/>
          </a:camera>
          <a:lightRig rig="contrasting" dir="t">
            <a:rot lat="0" lon="0" rev="16500000"/>
          </a:lightRig>
        </a:scene3d>
        <a:sp3d prstMaterial="powder">
          <a:bevelT w="190500" h="101600"/>
          <a:contourClr>
            <a:schemeClr val="accent6">
              <a:shade val="50000"/>
              <a:hueOff val="268735"/>
              <a:satOff val="-4673"/>
              <a:lumOff val="33263"/>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Mine for Conflict</a:t>
          </a:r>
          <a:endParaRPr lang="en-US" sz="1400" kern="1200" dirty="0"/>
        </a:p>
      </dsp:txBody>
      <dsp:txXfrm>
        <a:off x="1804415" y="2532697"/>
        <a:ext cx="1267968" cy="844232"/>
      </dsp:txXfrm>
    </dsp:sp>
    <dsp:sp modelId="{9DB2979B-820E-4832-AD2B-AD7B0F6BE768}">
      <dsp:nvSpPr>
        <dsp:cNvPr id="0" name=""/>
        <dsp:cNvSpPr/>
      </dsp:nvSpPr>
      <dsp:spPr>
        <a:xfrm rot="10800000">
          <a:off x="1950720" y="3376929"/>
          <a:ext cx="975360" cy="844232"/>
        </a:xfrm>
        <a:prstGeom prst="trapezoid">
          <a:avLst>
            <a:gd name="adj" fmla="val 57766"/>
          </a:avLst>
        </a:prstGeom>
        <a:gradFill rotWithShape="0">
          <a:gsLst>
            <a:gs pos="0">
              <a:schemeClr val="accent6">
                <a:shade val="50000"/>
                <a:hueOff val="134368"/>
                <a:satOff val="-2336"/>
                <a:lumOff val="16632"/>
                <a:alphaOff val="0"/>
                <a:shade val="75000"/>
                <a:satMod val="160000"/>
              </a:schemeClr>
            </a:gs>
            <a:gs pos="60000">
              <a:schemeClr val="accent6">
                <a:shade val="50000"/>
                <a:hueOff val="134368"/>
                <a:satOff val="-2336"/>
                <a:lumOff val="16632"/>
                <a:alphaOff val="0"/>
                <a:satMod val="150000"/>
              </a:schemeClr>
            </a:gs>
            <a:gs pos="100000">
              <a:schemeClr val="accent6">
                <a:shade val="50000"/>
                <a:hueOff val="134368"/>
                <a:satOff val="-2336"/>
                <a:lumOff val="16632"/>
                <a:alphaOff val="0"/>
                <a:tint val="75000"/>
                <a:satMod val="200000"/>
              </a:schemeClr>
            </a:gs>
          </a:gsLst>
          <a:lin ang="16200000" scaled="1"/>
        </a:gradFill>
        <a:ln>
          <a:noFill/>
        </a:ln>
        <a:effectLst>
          <a:reflection blurRad="12700" stA="26000" endPos="28000" dist="38100" dir="5400000" sy="-100000" rotWithShape="0"/>
        </a:effectLst>
        <a:scene3d>
          <a:camera prst="orthographicFront" fov="0">
            <a:rot lat="0" lon="0" rev="0"/>
          </a:camera>
          <a:lightRig rig="contrasting" dir="t">
            <a:rot lat="0" lon="0" rev="16500000"/>
          </a:lightRig>
        </a:scene3d>
        <a:sp3d prstMaterial="powder">
          <a:bevelT w="190500" h="101600"/>
          <a:contourClr>
            <a:schemeClr val="accent6">
              <a:shade val="50000"/>
              <a:hueOff val="134368"/>
              <a:satOff val="-2336"/>
              <a:lumOff val="16632"/>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Go First!</a:t>
          </a:r>
          <a:endParaRPr lang="en-US" sz="1400" kern="1200" dirty="0"/>
        </a:p>
      </dsp:txBody>
      <dsp:txXfrm>
        <a:off x="1950720" y="3376929"/>
        <a:ext cx="975360" cy="844232"/>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A25EA6D-71C2-4DAC-B840-D8EA928D847C}">
      <dsp:nvSpPr>
        <dsp:cNvPr id="0" name=""/>
        <dsp:cNvSpPr/>
      </dsp:nvSpPr>
      <dsp:spPr>
        <a:xfrm>
          <a:off x="1785" y="1596826"/>
          <a:ext cx="2175867" cy="87034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lvl="0" algn="ctr" defTabSz="1022350">
            <a:lnSpc>
              <a:spcPct val="90000"/>
            </a:lnSpc>
            <a:spcBef>
              <a:spcPct val="0"/>
            </a:spcBef>
            <a:spcAft>
              <a:spcPct val="35000"/>
            </a:spcAft>
          </a:pPr>
          <a:r>
            <a:rPr lang="en-US" sz="2300" kern="1200" dirty="0" smtClean="0"/>
            <a:t>Learning</a:t>
          </a:r>
          <a:endParaRPr lang="en-US" sz="2300" kern="1200" dirty="0"/>
        </a:p>
      </dsp:txBody>
      <dsp:txXfrm>
        <a:off x="1785" y="1596826"/>
        <a:ext cx="2175867" cy="870346"/>
      </dsp:txXfrm>
    </dsp:sp>
    <dsp:sp modelId="{55ED9EAA-8302-44A8-AA5B-92E7C3C6B92C}">
      <dsp:nvSpPr>
        <dsp:cNvPr id="0" name=""/>
        <dsp:cNvSpPr/>
      </dsp:nvSpPr>
      <dsp:spPr>
        <a:xfrm>
          <a:off x="1960066" y="1596826"/>
          <a:ext cx="2175867" cy="87034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lvl="0" algn="ctr" defTabSz="1022350">
            <a:lnSpc>
              <a:spcPct val="90000"/>
            </a:lnSpc>
            <a:spcBef>
              <a:spcPct val="0"/>
            </a:spcBef>
            <a:spcAft>
              <a:spcPct val="35000"/>
            </a:spcAft>
          </a:pPr>
          <a:r>
            <a:rPr lang="en-US" sz="2300" kern="1200" dirty="0" smtClean="0"/>
            <a:t>Changing</a:t>
          </a:r>
          <a:endParaRPr lang="en-US" sz="2300" kern="1200" dirty="0"/>
        </a:p>
      </dsp:txBody>
      <dsp:txXfrm>
        <a:off x="1960066" y="1596826"/>
        <a:ext cx="2175867" cy="870346"/>
      </dsp:txXfrm>
    </dsp:sp>
    <dsp:sp modelId="{863ACA08-C061-40A5-B891-67CE06E1A508}">
      <dsp:nvSpPr>
        <dsp:cNvPr id="0" name=""/>
        <dsp:cNvSpPr/>
      </dsp:nvSpPr>
      <dsp:spPr>
        <a:xfrm>
          <a:off x="3918346" y="1596826"/>
          <a:ext cx="2175867" cy="87034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lvl="0" algn="ctr" defTabSz="1022350">
            <a:lnSpc>
              <a:spcPct val="90000"/>
            </a:lnSpc>
            <a:spcBef>
              <a:spcPct val="0"/>
            </a:spcBef>
            <a:spcAft>
              <a:spcPct val="35000"/>
            </a:spcAft>
          </a:pPr>
          <a:r>
            <a:rPr lang="en-US" sz="2300" kern="1200" dirty="0" smtClean="0"/>
            <a:t>Leading</a:t>
          </a:r>
          <a:endParaRPr lang="en-US" sz="2300" kern="1200" dirty="0"/>
        </a:p>
      </dsp:txBody>
      <dsp:txXfrm>
        <a:off x="3918346" y="1596826"/>
        <a:ext cx="2175867" cy="870346"/>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lvl1pPr>
              <a:defRPr sz="1200">
                <a:latin typeface="Times New Roman" pitchFamily="18" charset="0"/>
              </a:defRPr>
            </a:lvl1pPr>
          </a:lstStyle>
          <a:p>
            <a:pPr>
              <a:defRPr/>
            </a:pPr>
            <a:endParaRPr lang="en-US" dirty="0"/>
          </a:p>
        </p:txBody>
      </p:sp>
      <p:sp>
        <p:nvSpPr>
          <p:cNvPr id="3789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lvl1pPr algn="r">
              <a:defRPr sz="1200">
                <a:latin typeface="Times New Roman" pitchFamily="18" charset="0"/>
              </a:defRPr>
            </a:lvl1pPr>
          </a:lstStyle>
          <a:p>
            <a:pPr>
              <a:defRPr/>
            </a:pPr>
            <a:endParaRPr lang="en-US" dirty="0"/>
          </a:p>
        </p:txBody>
      </p:sp>
      <p:sp>
        <p:nvSpPr>
          <p:cNvPr id="3789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32" tIns="45716" rIns="91432" bIns="45716" numCol="1" anchor="b" anchorCtr="0" compatLnSpc="1">
            <a:prstTxWarp prst="textNoShape">
              <a:avLst/>
            </a:prstTxWarp>
          </a:bodyPr>
          <a:lstStyle>
            <a:lvl1pPr>
              <a:defRPr sz="1200">
                <a:latin typeface="Times New Roman" pitchFamily="18" charset="0"/>
              </a:defRPr>
            </a:lvl1pPr>
          </a:lstStyle>
          <a:p>
            <a:pPr>
              <a:defRPr/>
            </a:pPr>
            <a:endParaRPr lang="en-US" dirty="0"/>
          </a:p>
        </p:txBody>
      </p:sp>
      <p:sp>
        <p:nvSpPr>
          <p:cNvPr id="3789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32" tIns="45716" rIns="91432" bIns="45716" numCol="1" anchor="b" anchorCtr="0" compatLnSpc="1">
            <a:prstTxWarp prst="textNoShape">
              <a:avLst/>
            </a:prstTxWarp>
          </a:bodyPr>
          <a:lstStyle>
            <a:lvl1pPr algn="r">
              <a:defRPr sz="1200">
                <a:latin typeface="Times New Roman" pitchFamily="18" charset="0"/>
              </a:defRPr>
            </a:lvl1pPr>
          </a:lstStyle>
          <a:p>
            <a:pPr>
              <a:defRPr/>
            </a:pPr>
            <a:fld id="{768372C4-2749-46F5-A082-10657467D07E}"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lvl1pPr>
              <a:defRPr sz="1200">
                <a:latin typeface="Times New Roman" pitchFamily="18" charset="0"/>
              </a:defRPr>
            </a:lvl1pPr>
          </a:lstStyle>
          <a:p>
            <a:pPr>
              <a:defRPr/>
            </a:pPr>
            <a:endParaRPr lang="en-US" dirty="0"/>
          </a:p>
        </p:txBody>
      </p:sp>
      <p:sp>
        <p:nvSpPr>
          <p:cNvPr id="3993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lvl1pPr algn="r">
              <a:defRPr sz="1200">
                <a:latin typeface="Times New Roman" pitchFamily="18" charset="0"/>
              </a:defRPr>
            </a:lvl1pPr>
          </a:lstStyle>
          <a:p>
            <a:pPr>
              <a:defRPr/>
            </a:pPr>
            <a:endParaRPr lang="en-US" dirty="0"/>
          </a:p>
        </p:txBody>
      </p:sp>
      <p:sp>
        <p:nvSpPr>
          <p:cNvPr id="3076" name="Rectangle 4"/>
          <p:cNvSpPr>
            <a:spLocks noGrp="1" noRot="1" noChangeAspect="1" noChangeArrowheads="1" noTextEdit="1"/>
          </p:cNvSpPr>
          <p:nvPr>
            <p:ph type="sldImg" idx="2"/>
          </p:nvPr>
        </p:nvSpPr>
        <p:spPr bwMode="auto">
          <a:xfrm>
            <a:off x="1144588" y="685800"/>
            <a:ext cx="4570412" cy="3429000"/>
          </a:xfrm>
          <a:prstGeom prst="rect">
            <a:avLst/>
          </a:prstGeom>
          <a:noFill/>
          <a:ln w="9525">
            <a:solidFill>
              <a:srgbClr val="000000"/>
            </a:solidFill>
            <a:miter lim="800000"/>
            <a:headEnd/>
            <a:tailEnd/>
          </a:ln>
        </p:spPr>
      </p:sp>
      <p:sp>
        <p:nvSpPr>
          <p:cNvPr id="3994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994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32" tIns="45716" rIns="91432" bIns="45716" numCol="1" anchor="b" anchorCtr="0" compatLnSpc="1">
            <a:prstTxWarp prst="textNoShape">
              <a:avLst/>
            </a:prstTxWarp>
          </a:bodyPr>
          <a:lstStyle>
            <a:lvl1pPr>
              <a:defRPr sz="1200">
                <a:latin typeface="Times New Roman" pitchFamily="18" charset="0"/>
              </a:defRPr>
            </a:lvl1pPr>
          </a:lstStyle>
          <a:p>
            <a:pPr>
              <a:defRPr/>
            </a:pPr>
            <a:endParaRPr lang="en-US" dirty="0"/>
          </a:p>
        </p:txBody>
      </p:sp>
      <p:sp>
        <p:nvSpPr>
          <p:cNvPr id="3994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32" tIns="45716" rIns="91432" bIns="45716" numCol="1" anchor="b" anchorCtr="0" compatLnSpc="1">
            <a:prstTxWarp prst="textNoShape">
              <a:avLst/>
            </a:prstTxWarp>
          </a:bodyPr>
          <a:lstStyle>
            <a:lvl1pPr algn="r">
              <a:defRPr sz="1200">
                <a:latin typeface="Times New Roman" pitchFamily="18" charset="0"/>
              </a:defRPr>
            </a:lvl1pPr>
          </a:lstStyle>
          <a:p>
            <a:pPr>
              <a:defRPr/>
            </a:pPr>
            <a:fld id="{772E25AE-7BE6-49D0-BDEF-32EA38243953}"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lowchart: Document 6"/>
          <p:cNvSpPr/>
          <p:nvPr/>
        </p:nvSpPr>
        <p:spPr>
          <a:xfrm rot="10800000">
            <a:off x="1" y="1520731"/>
            <a:ext cx="9144000" cy="3435579"/>
          </a:xfrm>
          <a:custGeom>
            <a:avLst/>
            <a:gdLst>
              <a:gd name="connsiteX0" fmla="*/ 0 w 21600"/>
              <a:gd name="connsiteY0" fmla="*/ 0 h 18805"/>
              <a:gd name="connsiteX1" fmla="*/ 21600 w 21600"/>
              <a:gd name="connsiteY1" fmla="*/ 0 h 18805"/>
              <a:gd name="connsiteX2" fmla="*/ 21600 w 21600"/>
              <a:gd name="connsiteY2" fmla="*/ 17322 h 18805"/>
              <a:gd name="connsiteX3" fmla="*/ 0 w 21600"/>
              <a:gd name="connsiteY3" fmla="*/ 18805 h 18805"/>
              <a:gd name="connsiteX4" fmla="*/ 0 w 21600"/>
              <a:gd name="connsiteY4" fmla="*/ 0 h 18805"/>
              <a:gd name="connsiteX0" fmla="*/ 0 w 21600"/>
              <a:gd name="connsiteY0" fmla="*/ 0 h 18805"/>
              <a:gd name="connsiteX1" fmla="*/ 21600 w 21600"/>
              <a:gd name="connsiteY1" fmla="*/ 0 h 18805"/>
              <a:gd name="connsiteX2" fmla="*/ 21600 w 21600"/>
              <a:gd name="connsiteY2" fmla="*/ 17322 h 18805"/>
              <a:gd name="connsiteX3" fmla="*/ 0 w 21600"/>
              <a:gd name="connsiteY3" fmla="*/ 18805 h 18805"/>
              <a:gd name="connsiteX4" fmla="*/ 0 w 21600"/>
              <a:gd name="connsiteY4" fmla="*/ 0 h 18805"/>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9355"/>
              <a:gd name="connsiteX1" fmla="*/ 21600 w 21600"/>
              <a:gd name="connsiteY1" fmla="*/ 0 h 19355"/>
              <a:gd name="connsiteX2" fmla="*/ 21600 w 21600"/>
              <a:gd name="connsiteY2" fmla="*/ 17322 h 19355"/>
              <a:gd name="connsiteX3" fmla="*/ 0 w 21600"/>
              <a:gd name="connsiteY3" fmla="*/ 19355 h 19355"/>
              <a:gd name="connsiteX4" fmla="*/ 0 w 21600"/>
              <a:gd name="connsiteY4" fmla="*/ 0 h 19355"/>
              <a:gd name="connsiteX0" fmla="*/ 0 w 21600"/>
              <a:gd name="connsiteY0" fmla="*/ 0 h 19355"/>
              <a:gd name="connsiteX1" fmla="*/ 21600 w 21600"/>
              <a:gd name="connsiteY1" fmla="*/ 0 h 19355"/>
              <a:gd name="connsiteX2" fmla="*/ 21600 w 21600"/>
              <a:gd name="connsiteY2" fmla="*/ 17322 h 19355"/>
              <a:gd name="connsiteX3" fmla="*/ 0 w 21600"/>
              <a:gd name="connsiteY3" fmla="*/ 19355 h 19355"/>
              <a:gd name="connsiteX4" fmla="*/ 0 w 21600"/>
              <a:gd name="connsiteY4" fmla="*/ 0 h 19355"/>
              <a:gd name="connsiteX0" fmla="*/ 0 w 21600"/>
              <a:gd name="connsiteY0" fmla="*/ 0 h 19794"/>
              <a:gd name="connsiteX1" fmla="*/ 21600 w 21600"/>
              <a:gd name="connsiteY1" fmla="*/ 0 h 19794"/>
              <a:gd name="connsiteX2" fmla="*/ 21600 w 21600"/>
              <a:gd name="connsiteY2" fmla="*/ 17322 h 19794"/>
              <a:gd name="connsiteX3" fmla="*/ 0 w 21600"/>
              <a:gd name="connsiteY3" fmla="*/ 19794 h 19794"/>
              <a:gd name="connsiteX4" fmla="*/ 0 w 21600"/>
              <a:gd name="connsiteY4" fmla="*/ 0 h 19794"/>
              <a:gd name="connsiteX0" fmla="*/ 0 w 21600"/>
              <a:gd name="connsiteY0" fmla="*/ 0 h 19794"/>
              <a:gd name="connsiteX1" fmla="*/ 21600 w 21600"/>
              <a:gd name="connsiteY1" fmla="*/ 0 h 19794"/>
              <a:gd name="connsiteX2" fmla="*/ 21600 w 21600"/>
              <a:gd name="connsiteY2" fmla="*/ 17322 h 19794"/>
              <a:gd name="connsiteX3" fmla="*/ 0 w 21600"/>
              <a:gd name="connsiteY3" fmla="*/ 19794 h 19794"/>
              <a:gd name="connsiteX4" fmla="*/ 0 w 21600"/>
              <a:gd name="connsiteY4" fmla="*/ 0 h 19794"/>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19794">
                <a:moveTo>
                  <a:pt x="0" y="0"/>
                </a:moveTo>
                <a:lnTo>
                  <a:pt x="21600" y="0"/>
                </a:lnTo>
                <a:lnTo>
                  <a:pt x="21600" y="17322"/>
                </a:lnTo>
                <a:cubicBezTo>
                  <a:pt x="10800" y="17322"/>
                  <a:pt x="7466" y="25350"/>
                  <a:pt x="0" y="19794"/>
                </a:cubicBezTo>
                <a:lnTo>
                  <a:pt x="0" y="0"/>
                </a:lnTo>
                <a:close/>
              </a:path>
            </a:pathLst>
          </a:custGeom>
          <a:gradFill>
            <a:gsLst>
              <a:gs pos="100000">
                <a:schemeClr val="bg2">
                  <a:tint val="28000"/>
                  <a:satMod val="2000000"/>
                  <a:alpha val="30000"/>
                </a:schemeClr>
              </a:gs>
              <a:gs pos="35000">
                <a:schemeClr val="bg2">
                  <a:shade val="100000"/>
                  <a:satMod val="600000"/>
                  <a:alpha val="0"/>
                </a:schemeClr>
              </a:gs>
            </a:gsLst>
            <a:lin ang="54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9" name="Title 8"/>
          <p:cNvSpPr>
            <a:spLocks noGrp="1"/>
          </p:cNvSpPr>
          <p:nvPr>
            <p:ph type="ctrTitle"/>
          </p:nvPr>
        </p:nvSpPr>
        <p:spPr>
          <a:xfrm>
            <a:off x="502920" y="2775745"/>
            <a:ext cx="8229600" cy="2167128"/>
          </a:xfrm>
        </p:spPr>
        <p:txBody>
          <a:bodyPr tIns="0" bIns="0" anchor="t"/>
          <a:lstStyle>
            <a:lvl1pPr>
              <a:defRPr sz="5000" cap="all" baseline="0">
                <a:effectLst>
                  <a:outerShdw blurRad="30000" dist="30000" dir="2700000" algn="tl" rotWithShape="0">
                    <a:schemeClr val="bg2">
                      <a:shade val="45000"/>
                      <a:satMod val="150000"/>
                      <a:alpha val="90000"/>
                    </a:schemeClr>
                  </a:outerShdw>
                  <a:reflection blurRad="12000" stA="25000" endPos="49000" dist="5000" dir="5400000" sy="-100000" algn="bl" rotWithShape="0"/>
                </a:effectLst>
              </a:defRPr>
            </a:lvl1pPr>
          </a:lstStyle>
          <a:p>
            <a:r>
              <a:rPr lang="en-US" smtClean="0"/>
              <a:t>Click to edit Master title style</a:t>
            </a:r>
            <a:endParaRPr lang="en-US" dirty="0"/>
          </a:p>
        </p:txBody>
      </p:sp>
      <p:sp>
        <p:nvSpPr>
          <p:cNvPr id="17" name="Subtitle 16"/>
          <p:cNvSpPr>
            <a:spLocks noGrp="1"/>
          </p:cNvSpPr>
          <p:nvPr>
            <p:ph type="subTitle" idx="1"/>
          </p:nvPr>
        </p:nvSpPr>
        <p:spPr>
          <a:xfrm>
            <a:off x="500064" y="1559720"/>
            <a:ext cx="5105400" cy="1219200"/>
          </a:xfrm>
        </p:spPr>
        <p:txBody>
          <a:bodyPr lIns="0" tIns="0" rIns="0" bIns="0" anchor="b"/>
          <a:lstStyle>
            <a:lvl1pPr marL="0" indent="0" algn="l">
              <a:buNone/>
              <a:defRPr sz="19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30" name="Date Placeholder 29"/>
          <p:cNvSpPr>
            <a:spLocks noGrp="1"/>
          </p:cNvSpPr>
          <p:nvPr>
            <p:ph type="dt" sz="half" idx="10"/>
          </p:nvPr>
        </p:nvSpPr>
        <p:spPr/>
        <p:txBody>
          <a:bodyPr/>
          <a:lstStyle/>
          <a:p>
            <a:fld id="{25A51C10-CF7B-48C3-BCB3-1B551865B0A0}" type="datetimeFigureOut">
              <a:rPr lang="en-US" smtClean="0"/>
              <a:pPr/>
              <a:t>11/16/2009</a:t>
            </a:fld>
            <a:endParaRPr lang="en-US" dirty="0"/>
          </a:p>
        </p:txBody>
      </p:sp>
      <p:sp>
        <p:nvSpPr>
          <p:cNvPr id="19" name="Footer Placeholder 18"/>
          <p:cNvSpPr>
            <a:spLocks noGrp="1"/>
          </p:cNvSpPr>
          <p:nvPr>
            <p:ph type="ftr" sz="quarter" idx="11"/>
          </p:nvPr>
        </p:nvSpPr>
        <p:spPr/>
        <p:txBody>
          <a:bodyPr/>
          <a:lstStyle/>
          <a:p>
            <a:endParaRPr lang="en-US" dirty="0"/>
          </a:p>
        </p:txBody>
      </p:sp>
      <p:sp>
        <p:nvSpPr>
          <p:cNvPr id="27" name="Slide Number Placeholder 26"/>
          <p:cNvSpPr>
            <a:spLocks noGrp="1"/>
          </p:cNvSpPr>
          <p:nvPr>
            <p:ph type="sldNum" sz="quarter" idx="12"/>
          </p:nvPr>
        </p:nvSpPr>
        <p:spPr/>
        <p:txBody>
          <a:bodyPr/>
          <a:lstStyle/>
          <a:p>
            <a:fld id="{8E69E788-8BCF-4189-85ED-687340EF9B0E}" type="slidenum">
              <a:rPr lang="en-US" smtClean="0"/>
              <a:pPr/>
              <a:t>‹#›</a:t>
            </a:fld>
            <a:endParaRPr lang="en-US" dirty="0"/>
          </a:p>
        </p:txBody>
      </p:sp>
    </p:spTree>
  </p:cSld>
  <p:clrMapOvr>
    <a:masterClrMapping/>
  </p:clrMapOvr>
  <p:transition advClick="0" advTm="7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A51C10-CF7B-48C3-BCB3-1B551865B0A0}" type="datetimeFigureOut">
              <a:rPr lang="en-US" smtClean="0"/>
              <a:pPr/>
              <a:t>11/16/2009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E69E788-8BCF-4189-85ED-687340EF9B0E}" type="slidenum">
              <a:rPr lang="en-US" smtClean="0"/>
              <a:pPr/>
              <a:t>‹#›</a:t>
            </a:fld>
            <a:endParaRPr lang="en-US" dirty="0"/>
          </a:p>
        </p:txBody>
      </p:sp>
    </p:spTree>
  </p:cSld>
  <p:clrMapOvr>
    <a:masterClrMapping/>
  </p:clrMapOvr>
  <p:transition advClick="0" advTm="7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A51C10-CF7B-48C3-BCB3-1B551865B0A0}" type="datetimeFigureOut">
              <a:rPr lang="en-US" smtClean="0"/>
              <a:pPr/>
              <a:t>11/16/2009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E69E788-8BCF-4189-85ED-687340EF9B0E}" type="slidenum">
              <a:rPr lang="en-US" smtClean="0"/>
              <a:pPr/>
              <a:t>‹#›</a:t>
            </a:fld>
            <a:endParaRPr lang="en-US" dirty="0"/>
          </a:p>
        </p:txBody>
      </p:sp>
    </p:spTree>
  </p:cSld>
  <p:clrMapOvr>
    <a:masterClrMapping/>
  </p:clrMapOvr>
  <p:transition advClick="0" advTm="7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lgn="ctr"/>
            <a:fld id="{25A51C10-CF7B-48C3-BCB3-1B551865B0A0}" type="datetimeFigureOut">
              <a:rPr lang="en-US" smtClean="0"/>
              <a:pPr algn="ctr"/>
              <a:t>11/16/2009</a:t>
            </a:fld>
            <a:endParaRPr lang="en-US" dirty="0">
              <a:solidFill>
                <a:schemeClr val="tx2">
                  <a:shade val="50000"/>
                </a:schemeClr>
              </a:solidFill>
            </a:endParaRPr>
          </a:p>
        </p:txBody>
      </p:sp>
      <p:sp>
        <p:nvSpPr>
          <p:cNvPr id="5" name="Footer Placeholder 4"/>
          <p:cNvSpPr>
            <a:spLocks noGrp="1"/>
          </p:cNvSpPr>
          <p:nvPr>
            <p:ph type="ftr" sz="quarter" idx="11"/>
          </p:nvPr>
        </p:nvSpPr>
        <p:spPr/>
        <p:txBody>
          <a:bodyPr/>
          <a:lstStyle/>
          <a:p>
            <a:pPr algn="l"/>
            <a:endParaRPr lang="en-US" dirty="0">
              <a:solidFill>
                <a:schemeClr val="tx2">
                  <a:shade val="50000"/>
                </a:schemeClr>
              </a:solidFill>
            </a:endParaRPr>
          </a:p>
        </p:txBody>
      </p:sp>
      <p:sp>
        <p:nvSpPr>
          <p:cNvPr id="6" name="Slide Number Placeholder 5"/>
          <p:cNvSpPr>
            <a:spLocks noGrp="1"/>
          </p:cNvSpPr>
          <p:nvPr>
            <p:ph type="sldNum" sz="quarter" idx="12"/>
          </p:nvPr>
        </p:nvSpPr>
        <p:spPr/>
        <p:txBody>
          <a:bodyPr/>
          <a:lstStyle/>
          <a:p>
            <a:fld id="{8E69E788-8BCF-4189-85ED-687340EF9B0E}" type="slidenum">
              <a:rPr lang="en-US" smtClean="0"/>
              <a:pPr/>
              <a:t>‹#›</a:t>
            </a:fld>
            <a:endParaRPr lang="en-US" sz="1400" dirty="0">
              <a:solidFill>
                <a:schemeClr val="tx2">
                  <a:shade val="50000"/>
                </a:schemeClr>
              </a:solidFill>
            </a:endParaRPr>
          </a:p>
        </p:txBody>
      </p:sp>
    </p:spTree>
  </p:cSld>
  <p:clrMapOvr>
    <a:masterClrMapping/>
  </p:clrMapOvr>
  <p:transition advClick="0" advTm="7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5A51C10-CF7B-48C3-BCB3-1B551865B0A0}" type="datetimeFigureOut">
              <a:rPr lang="en-US" smtClean="0"/>
              <a:pPr/>
              <a:t>11/16/2009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E69E788-8BCF-4189-85ED-687340EF9B0E}" type="slidenum">
              <a:rPr lang="en-US" smtClean="0"/>
              <a:pPr/>
              <a:t>‹#›</a:t>
            </a:fld>
            <a:endParaRPr lang="en-US" dirty="0"/>
          </a:p>
        </p:txBody>
      </p:sp>
    </p:spTree>
  </p:cSld>
  <p:clrMapOvr>
    <a:masterClrMapping/>
  </p:clrMapOvr>
  <p:transition advClick="0" advTm="7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990600"/>
            <a:ext cx="7772400" cy="1362456"/>
          </a:xfrm>
        </p:spPr>
        <p:txBody>
          <a:bodyPr>
            <a:noAutofit/>
          </a:bodyPr>
          <a:lstStyle>
            <a:lvl1pPr algn="l">
              <a:buNone/>
              <a:defRPr sz="48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722313" y="2352677"/>
            <a:ext cx="7772400" cy="1509712"/>
          </a:xfrm>
        </p:spPr>
        <p:txBody>
          <a:bodyPr anchor="t"/>
          <a:lstStyle>
            <a:lvl1pPr>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p>
            <a:fld id="{25A51C10-CF7B-48C3-BCB3-1B551865B0A0}" type="datetimeFigureOut">
              <a:rPr lang="en-US" smtClean="0"/>
              <a:pPr/>
              <a:t>11/16/2009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E69E788-8BCF-4189-85ED-687340EF9B0E}" type="slidenum">
              <a:rPr lang="en-US" smtClean="0"/>
              <a:pPr/>
              <a:t>‹#›</a:t>
            </a:fld>
            <a:endParaRPr lang="en-US" dirty="0"/>
          </a:p>
        </p:txBody>
      </p:sp>
    </p:spTree>
  </p:cSld>
  <p:clrMapOvr>
    <a:masterClrMapping/>
  </p:clrMapOvr>
  <p:transition advClick="0" advTm="7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tIns="9144" bIns="9144"/>
          <a:lstStyle/>
          <a:p>
            <a:r>
              <a:rPr lang="en-US" smtClean="0"/>
              <a:t>Click to edit Master title style</a:t>
            </a:r>
            <a:endParaRPr lang="en-US" dirty="0"/>
          </a:p>
        </p:txBody>
      </p:sp>
      <p:sp>
        <p:nvSpPr>
          <p:cNvPr id="3" name="Content Placeholder 2"/>
          <p:cNvSpPr>
            <a:spLocks noGrp="1"/>
          </p:cNvSpPr>
          <p:nvPr>
            <p:ph sz="half" idx="1"/>
          </p:nvPr>
        </p:nvSpPr>
        <p:spPr>
          <a:xfrm>
            <a:off x="457200" y="2199800"/>
            <a:ext cx="4038600" cy="416052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2199800"/>
            <a:ext cx="4038600" cy="416052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5A51C10-CF7B-48C3-BCB3-1B551865B0A0}" type="datetimeFigureOut">
              <a:rPr lang="en-US" smtClean="0"/>
              <a:pPr/>
              <a:t>11/16/2009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E69E788-8BCF-4189-85ED-687340EF9B0E}" type="slidenum">
              <a:rPr lang="en-US" smtClean="0"/>
              <a:pPr/>
              <a:t>‹#›</a:t>
            </a:fld>
            <a:endParaRPr lang="en-US" dirty="0"/>
          </a:p>
        </p:txBody>
      </p:sp>
    </p:spTree>
  </p:cSld>
  <p:clrMapOvr>
    <a:masterClrMapping/>
  </p:clrMapOvr>
  <p:transition advClick="0" advTm="7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tIns="9144" bIns="9144" anchor="b"/>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112168"/>
            <a:ext cx="4040188" cy="502920"/>
          </a:xfrm>
        </p:spPr>
        <p:txBody>
          <a:bodyPr anchor="b">
            <a:noAutofit/>
          </a:bodyPr>
          <a:lstStyle>
            <a:lvl1pPr>
              <a:buNone/>
              <a:defRPr sz="2200" b="1">
                <a:effectLst>
                  <a:outerShdw blurRad="38000" dist="38000" dir="2700000" algn="tl" rotWithShape="0">
                    <a:schemeClr val="bg2">
                      <a:shade val="45000"/>
                      <a:satMod val="150000"/>
                      <a:alpha val="90000"/>
                    </a:schemeClr>
                  </a:outerShdw>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2112168"/>
            <a:ext cx="4041775" cy="502920"/>
          </a:xfrm>
        </p:spPr>
        <p:txBody>
          <a:bodyPr anchor="b">
            <a:noAutofit/>
          </a:bodyPr>
          <a:lstStyle>
            <a:lvl1pPr>
              <a:buNone/>
              <a:defRPr sz="2200" b="1">
                <a:effectLst>
                  <a:outerShdw blurRad="30000" dist="30000" dir="2700000" algn="tl" rotWithShape="0">
                    <a:schemeClr val="bg2">
                      <a:shade val="45000"/>
                      <a:satMod val="150000"/>
                      <a:alpha val="90000"/>
                    </a:schemeClr>
                  </a:outerShdw>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667000"/>
            <a:ext cx="4040188" cy="3657600"/>
          </a:xfrm>
        </p:spPr>
        <p:txBody>
          <a:bodyPr/>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645025" y="2667000"/>
            <a:ext cx="4041775" cy="3657600"/>
          </a:xfrm>
        </p:spPr>
        <p:txBody>
          <a:bodyPr/>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5A51C10-CF7B-48C3-BCB3-1B551865B0A0}" type="datetimeFigureOut">
              <a:rPr lang="en-US" smtClean="0"/>
              <a:pPr/>
              <a:t>11/16/2009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E69E788-8BCF-4189-85ED-687340EF9B0E}" type="slidenum">
              <a:rPr lang="en-US" smtClean="0"/>
              <a:pPr/>
              <a:t>‹#›</a:t>
            </a:fld>
            <a:endParaRPr lang="en-US" dirty="0"/>
          </a:p>
        </p:txBody>
      </p:sp>
    </p:spTree>
  </p:cSld>
  <p:clrMapOvr>
    <a:masterClrMapping/>
  </p:clrMapOvr>
  <p:transition advClick="0" advTm="7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a:effectLst/>
        </p:spPr>
        <p:txBody>
          <a:bodyPr tIns="9144" bIns="9144" anchor="b"/>
          <a:lstStyle>
            <a:lvl1pPr>
              <a:defRPr sz="4800" cap="none" baseline="0">
                <a:effectLst>
                  <a:outerShdw blurRad="30000" dist="30000" dir="2700000" algn="tl" rotWithShape="0">
                    <a:schemeClr val="bg2">
                      <a:shade val="45000"/>
                      <a:satMod val="150000"/>
                      <a:alpha val="90000"/>
                    </a:schemeClr>
                  </a:outerShdw>
                </a:effectLst>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5A51C10-CF7B-48C3-BCB3-1B551865B0A0}" type="datetimeFigureOut">
              <a:rPr lang="en-US" smtClean="0"/>
              <a:pPr/>
              <a:t>11/16/2009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E69E788-8BCF-4189-85ED-687340EF9B0E}" type="slidenum">
              <a:rPr lang="en-US" smtClean="0"/>
              <a:pPr/>
              <a:t>‹#›</a:t>
            </a:fld>
            <a:endParaRPr lang="en-US" dirty="0"/>
          </a:p>
        </p:txBody>
      </p:sp>
    </p:spTree>
  </p:cSld>
  <p:clrMapOvr>
    <a:masterClrMapping/>
  </p:clrMapOvr>
  <p:transition advClick="0" advTm="7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A51C10-CF7B-48C3-BCB3-1B551865B0A0}" type="datetimeFigureOut">
              <a:rPr lang="en-US" smtClean="0"/>
              <a:pPr/>
              <a:t>11/16/2009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E69E788-8BCF-4189-85ED-687340EF9B0E}" type="slidenum">
              <a:rPr lang="en-US" smtClean="0"/>
              <a:pPr/>
              <a:t>‹#›</a:t>
            </a:fld>
            <a:endParaRPr lang="en-US" dirty="0"/>
          </a:p>
        </p:txBody>
      </p:sp>
    </p:spTree>
  </p:cSld>
  <p:clrMapOvr>
    <a:masterClrMapping/>
  </p:clrMapOvr>
  <p:transition advClick="0" advTm="7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1440"/>
            <a:ext cx="8229600" cy="914400"/>
          </a:xfrm>
        </p:spPr>
        <p:txBody>
          <a:bodyPr tIns="0" bIns="0" anchor="b"/>
          <a:lstStyle>
            <a:lvl1pPr algn="l">
              <a:buNone/>
              <a:defRPr sz="5000" b="1"/>
            </a:lvl1pPr>
          </a:lstStyle>
          <a:p>
            <a:r>
              <a:rPr lang="en-US" smtClean="0"/>
              <a:t>Click to edit Master title style</a:t>
            </a:r>
            <a:endParaRPr lang="en-US" dirty="0"/>
          </a:p>
        </p:txBody>
      </p:sp>
      <p:sp>
        <p:nvSpPr>
          <p:cNvPr id="3" name="Text Placeholder 2"/>
          <p:cNvSpPr>
            <a:spLocks noGrp="1"/>
          </p:cNvSpPr>
          <p:nvPr>
            <p:ph type="body" idx="2"/>
          </p:nvPr>
        </p:nvSpPr>
        <p:spPr>
          <a:xfrm>
            <a:off x="457200" y="1133856"/>
            <a:ext cx="2590800" cy="5181600"/>
          </a:xfrm>
        </p:spPr>
        <p:txBody>
          <a:bodyPr lIns="45720" tIns="45720" rIns="0"/>
          <a:lstStyle>
            <a:lvl1pPr marL="0" indent="0">
              <a:spcBef>
                <a:spcPts val="300"/>
              </a:spcBef>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429000" y="1133472"/>
            <a:ext cx="5257800" cy="5191128"/>
          </a:xfrm>
        </p:spPr>
        <p:txBody>
          <a:bodyPr/>
          <a:lstStyle>
            <a:lvl1pPr algn="l">
              <a:defRPr sz="3000"/>
            </a:lvl1pPr>
            <a:lvl2pPr algn="l">
              <a:defRPr sz="2800"/>
            </a:lvl2pPr>
            <a:lvl3pPr algn="l">
              <a:defRPr sz="2400"/>
            </a:lvl3pPr>
            <a:lvl4pPr algn="l">
              <a:defRPr sz="2000"/>
            </a:lvl4pPr>
            <a:lvl5pPr algn="l">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5A51C10-CF7B-48C3-BCB3-1B551865B0A0}" type="datetimeFigureOut">
              <a:rPr lang="en-US" smtClean="0"/>
              <a:pPr/>
              <a:t>11/16/2009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E69E788-8BCF-4189-85ED-687340EF9B0E}" type="slidenum">
              <a:rPr lang="en-US" smtClean="0"/>
              <a:pPr/>
              <a:t>‹#›</a:t>
            </a:fld>
            <a:endParaRPr lang="en-US" dirty="0"/>
          </a:p>
        </p:txBody>
      </p:sp>
    </p:spTree>
  </p:cSld>
  <p:clrMapOvr>
    <a:masterClrMapping/>
  </p:clrMapOvr>
  <p:transition advClick="0" advTm="7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6240" y="1981200"/>
            <a:ext cx="3429000" cy="522288"/>
          </a:xfrm>
        </p:spPr>
        <p:txBody>
          <a:bodyPr tIns="0" bIns="0" anchor="b"/>
          <a:lstStyle>
            <a:lvl1pPr algn="r">
              <a:buNone/>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4093368" y="1066800"/>
            <a:ext cx="4572000" cy="4572000"/>
          </a:xfrm>
          <a:solidFill>
            <a:schemeClr val="bg2">
              <a:shade val="75000"/>
            </a:schemeClr>
          </a:solidFill>
          <a:ln w="60325">
            <a:solidFill>
              <a:srgbClr val="FFFFFF"/>
            </a:solidFill>
            <a:miter lim="800000"/>
          </a:ln>
          <a:effectLst>
            <a:outerShdw blurRad="36195" dist="10000" dir="5400000" algn="tl" rotWithShape="0">
              <a:srgbClr val="000000">
                <a:alpha val="75000"/>
              </a:srgbClr>
            </a:outerShdw>
            <a:reflection stA="21000" endA="500" endPos="10000" dist="20000" dir="5400000" sy="-100000" algn="bl" rotWithShape="0"/>
          </a:effectLst>
        </p:spPr>
        <p:txBody>
          <a:bodyPr/>
          <a:lstStyle>
            <a:lvl1pPr>
              <a:buNone/>
              <a:defRPr sz="3200"/>
            </a:lvl1pPr>
          </a:lstStyle>
          <a:p>
            <a:r>
              <a:rPr lang="en-US" dirty="0" smtClean="0"/>
              <a:t>Click icon to add picture</a:t>
            </a:r>
            <a:endParaRPr lang="en-US" dirty="0"/>
          </a:p>
        </p:txBody>
      </p:sp>
      <p:sp>
        <p:nvSpPr>
          <p:cNvPr id="4" name="Text Placeholder 3"/>
          <p:cNvSpPr>
            <a:spLocks noGrp="1"/>
          </p:cNvSpPr>
          <p:nvPr>
            <p:ph type="body" sz="half" idx="2"/>
          </p:nvPr>
        </p:nvSpPr>
        <p:spPr>
          <a:xfrm>
            <a:off x="376240" y="2543176"/>
            <a:ext cx="3429000" cy="914400"/>
          </a:xfrm>
        </p:spPr>
        <p:txBody>
          <a:bodyPr lIns="0" tIns="0" rIns="0" bIns="0" anchor="t"/>
          <a:lstStyle>
            <a:lvl1pPr indent="0" algn="r">
              <a:spcBef>
                <a:spcPts val="300"/>
              </a:spcBef>
              <a:buFontTx/>
              <a:buNone/>
              <a:defRPr sz="1400" baseline="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5" name="Date Placeholder 4"/>
          <p:cNvSpPr>
            <a:spLocks noGrp="1"/>
          </p:cNvSpPr>
          <p:nvPr>
            <p:ph type="dt" sz="half" idx="10"/>
          </p:nvPr>
        </p:nvSpPr>
        <p:spPr/>
        <p:txBody>
          <a:bodyPr/>
          <a:lstStyle/>
          <a:p>
            <a:fld id="{25A51C10-CF7B-48C3-BCB3-1B551865B0A0}" type="datetimeFigureOut">
              <a:rPr lang="en-US" smtClean="0"/>
              <a:pPr/>
              <a:t>11/16/2009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153400" y="6356350"/>
            <a:ext cx="533400" cy="365125"/>
          </a:xfrm>
        </p:spPr>
        <p:txBody>
          <a:bodyPr/>
          <a:lstStyle/>
          <a:p>
            <a:fld id="{8E69E788-8BCF-4189-85ED-687340EF9B0E}" type="slidenum">
              <a:rPr lang="en-US" smtClean="0"/>
              <a:pPr/>
              <a:t>‹#›</a:t>
            </a:fld>
            <a:endParaRPr lang="en-US" dirty="0"/>
          </a:p>
        </p:txBody>
      </p:sp>
    </p:spTree>
  </p:cSld>
  <p:clrMapOvr>
    <a:masterClrMapping/>
  </p:clrMapOvr>
  <p:transition advClick="0" advTm="7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Flowchart: Document 6"/>
          <p:cNvSpPr/>
          <p:nvPr/>
        </p:nvSpPr>
        <p:spPr>
          <a:xfrm rot="10800000">
            <a:off x="1" y="1142899"/>
            <a:ext cx="9144000" cy="5562705"/>
          </a:xfrm>
          <a:custGeom>
            <a:avLst/>
            <a:gdLst>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252">
                <a:moveTo>
                  <a:pt x="0" y="0"/>
                </a:moveTo>
                <a:lnTo>
                  <a:pt x="21600" y="0"/>
                </a:lnTo>
                <a:lnTo>
                  <a:pt x="21600" y="17322"/>
                </a:lnTo>
                <a:cubicBezTo>
                  <a:pt x="10800" y="17322"/>
                  <a:pt x="10056" y="24231"/>
                  <a:pt x="0" y="20252"/>
                </a:cubicBezTo>
                <a:lnTo>
                  <a:pt x="0" y="0"/>
                </a:lnTo>
                <a:close/>
              </a:path>
            </a:pathLst>
          </a:custGeom>
          <a:gradFill>
            <a:gsLst>
              <a:gs pos="100000">
                <a:schemeClr val="bg2">
                  <a:tint val="55000"/>
                  <a:satMod val="1800000"/>
                  <a:alpha val="55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8" name="Flowchart: Document 7"/>
          <p:cNvSpPr/>
          <p:nvPr/>
        </p:nvSpPr>
        <p:spPr>
          <a:xfrm rot="10800000">
            <a:off x="1" y="1341133"/>
            <a:ext cx="9144000" cy="4480425"/>
          </a:xfrm>
          <a:custGeom>
            <a:avLst/>
            <a:gdLst>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032">
                <a:moveTo>
                  <a:pt x="0" y="0"/>
                </a:moveTo>
                <a:lnTo>
                  <a:pt x="21600" y="0"/>
                </a:lnTo>
                <a:lnTo>
                  <a:pt x="21600" y="17322"/>
                </a:lnTo>
                <a:cubicBezTo>
                  <a:pt x="10800" y="17322"/>
                  <a:pt x="8684" y="24776"/>
                  <a:pt x="0" y="20032"/>
                </a:cubicBezTo>
                <a:lnTo>
                  <a:pt x="0" y="0"/>
                </a:lnTo>
                <a:close/>
              </a:path>
            </a:pathLst>
          </a:custGeom>
          <a:gradFill>
            <a:gsLst>
              <a:gs pos="100000">
                <a:schemeClr val="bg2">
                  <a:tint val="40000"/>
                  <a:satMod val="1900000"/>
                  <a:alpha val="30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9" name="Title Placeholder 8"/>
          <p:cNvSpPr>
            <a:spLocks noGrp="1"/>
          </p:cNvSpPr>
          <p:nvPr>
            <p:ph type="title"/>
          </p:nvPr>
        </p:nvSpPr>
        <p:spPr>
          <a:xfrm>
            <a:off x="457200" y="533400"/>
            <a:ext cx="8229600" cy="1524000"/>
          </a:xfrm>
          <a:prstGeom prst="rect">
            <a:avLst/>
          </a:prstGeom>
        </p:spPr>
        <p:txBody>
          <a:bodyPr vert="horz" lIns="0" tIns="9144" rIns="0" bIns="9144" anchor="b">
            <a:normAutofit/>
          </a:bodyPr>
          <a:lstStyle/>
          <a:p>
            <a:r>
              <a:rPr lang="en-US" smtClean="0"/>
              <a:t>Click to edit Master title style</a:t>
            </a:r>
            <a:endParaRPr lang="en-US" dirty="0"/>
          </a:p>
        </p:txBody>
      </p:sp>
      <p:sp>
        <p:nvSpPr>
          <p:cNvPr id="30" name="Text Placeholder 29"/>
          <p:cNvSpPr>
            <a:spLocks noGrp="1"/>
          </p:cNvSpPr>
          <p:nvPr>
            <p:ph type="body" idx="1"/>
          </p:nvPr>
        </p:nvSpPr>
        <p:spPr>
          <a:xfrm>
            <a:off x="457200" y="2179637"/>
            <a:ext cx="8229600" cy="4114800"/>
          </a:xfrm>
          <a:prstGeom prst="rect">
            <a:avLst/>
          </a:prstGeom>
        </p:spPr>
        <p:txBody>
          <a:bodyPr vert="horz" lIns="9144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9"/>
          <p:cNvSpPr>
            <a:spLocks noGrp="1"/>
          </p:cNvSpPr>
          <p:nvPr>
            <p:ph type="dt" sz="half" idx="2"/>
          </p:nvPr>
        </p:nvSpPr>
        <p:spPr>
          <a:xfrm>
            <a:off x="457200" y="6356350"/>
            <a:ext cx="1981200" cy="365125"/>
          </a:xfrm>
          <a:prstGeom prst="rect">
            <a:avLst/>
          </a:prstGeom>
        </p:spPr>
        <p:txBody>
          <a:bodyPr vert="horz" anchor="b"/>
          <a:lstStyle>
            <a:lvl1pPr algn="ctr">
              <a:defRPr sz="1200">
                <a:solidFill>
                  <a:schemeClr val="tx2">
                    <a:shade val="50000"/>
                  </a:schemeClr>
                </a:solidFill>
              </a:defRPr>
            </a:lvl1pPr>
          </a:lstStyle>
          <a:p>
            <a:pPr algn="ctr"/>
            <a:fld id="{25A51C10-CF7B-48C3-BCB3-1B551865B0A0}" type="datetimeFigureOut">
              <a:rPr lang="en-US" smtClean="0"/>
              <a:pPr algn="ctr"/>
              <a:t>11/16/2009</a:t>
            </a:fld>
            <a:endParaRPr lang="en-US" dirty="0">
              <a:solidFill>
                <a:schemeClr val="tx2">
                  <a:shade val="50000"/>
                </a:schemeClr>
              </a:solidFill>
            </a:endParaRPr>
          </a:p>
        </p:txBody>
      </p:sp>
      <p:sp>
        <p:nvSpPr>
          <p:cNvPr id="22" name="Footer Placeholder 21"/>
          <p:cNvSpPr>
            <a:spLocks noGrp="1"/>
          </p:cNvSpPr>
          <p:nvPr>
            <p:ph type="ftr" sz="quarter" idx="3"/>
          </p:nvPr>
        </p:nvSpPr>
        <p:spPr>
          <a:xfrm>
            <a:off x="2438400" y="6356350"/>
            <a:ext cx="2895600" cy="365125"/>
          </a:xfrm>
          <a:prstGeom prst="rect">
            <a:avLst/>
          </a:prstGeom>
        </p:spPr>
        <p:txBody>
          <a:bodyPr vert="horz" lIns="0" anchor="b"/>
          <a:lstStyle>
            <a:lvl1pPr algn="l">
              <a:defRPr sz="1200">
                <a:solidFill>
                  <a:schemeClr val="tx2">
                    <a:shade val="50000"/>
                  </a:schemeClr>
                </a:solidFill>
              </a:defRPr>
            </a:lvl1pPr>
          </a:lstStyle>
          <a:p>
            <a:pPr algn="l"/>
            <a:endParaRPr lang="en-US" dirty="0">
              <a:solidFill>
                <a:schemeClr val="tx2">
                  <a:shade val="50000"/>
                </a:schemeClr>
              </a:solidFill>
            </a:endParaRPr>
          </a:p>
        </p:txBody>
      </p:sp>
      <p:sp>
        <p:nvSpPr>
          <p:cNvPr id="18" name="Slide Number Placeholder 17"/>
          <p:cNvSpPr>
            <a:spLocks noGrp="1"/>
          </p:cNvSpPr>
          <p:nvPr>
            <p:ph type="sldNum" sz="quarter" idx="4"/>
          </p:nvPr>
        </p:nvSpPr>
        <p:spPr>
          <a:xfrm>
            <a:off x="8153400" y="6356350"/>
            <a:ext cx="533400" cy="365125"/>
          </a:xfrm>
          <a:prstGeom prst="rect">
            <a:avLst/>
          </a:prstGeom>
        </p:spPr>
        <p:txBody>
          <a:bodyPr vert="horz" lIns="91440" rIns="0" anchor="b"/>
          <a:lstStyle>
            <a:lvl1pPr algn="r">
              <a:defRPr sz="1400">
                <a:solidFill>
                  <a:schemeClr val="tx2">
                    <a:shade val="50000"/>
                  </a:schemeClr>
                </a:solidFill>
              </a:defRPr>
            </a:lvl1pPr>
          </a:lstStyle>
          <a:p>
            <a:fld id="{8E69E788-8BCF-4189-85ED-687340EF9B0E}" type="slidenum">
              <a:rPr lang="en-US" smtClean="0"/>
              <a:pPr/>
              <a:t>‹#›</a:t>
            </a:fld>
            <a:endParaRPr lang="en-US" sz="1400" dirty="0">
              <a:solidFill>
                <a:schemeClr val="tx2">
                  <a:shade val="50000"/>
                </a:schemeClr>
              </a:solidFill>
            </a:endParaRPr>
          </a:p>
        </p:txBody>
      </p:sp>
    </p:spTree>
  </p:cSld>
  <p:clrMap bg1="dk1" tx1="lt1" bg2="dk2"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Lst>
  <p:transition advClick="0" advTm="7000">
    <p:fade/>
  </p:transition>
  <p:txStyles>
    <p:titleStyle>
      <a:lvl1pPr algn="l" rtl="0" eaLnBrk="1" latinLnBrk="0" hangingPunct="1">
        <a:spcBef>
          <a:spcPct val="0"/>
        </a:spcBef>
        <a:buNone/>
        <a:defRPr sz="4800" b="1" kern="1200">
          <a:ln w="500">
            <a:solidFill>
              <a:schemeClr val="tx2">
                <a:shade val="20000"/>
                <a:satMod val="350000"/>
              </a:schemeClr>
            </a:solidFill>
          </a:ln>
          <a:solidFill>
            <a:schemeClr val="tx2">
              <a:tint val="100000"/>
              <a:satMod val="250000"/>
            </a:schemeClr>
          </a:solidFill>
          <a:effectLst>
            <a:outerShdw blurRad="30000" dist="30000" dir="2700000" algn="tl" rotWithShape="0">
              <a:schemeClr val="bg2">
                <a:shade val="45000"/>
                <a:satMod val="150000"/>
                <a:alpha val="90000"/>
              </a:schemeClr>
            </a:outerShdw>
          </a:effectLst>
          <a:latin typeface="+mj-lt"/>
          <a:ea typeface="+mj-ea"/>
          <a:cs typeface="+mj-cs"/>
        </a:defRPr>
      </a:lvl1pPr>
    </p:titleStyle>
    <p:bodyStyle>
      <a:lvl1pPr marL="320040" indent="-320040" algn="l" rtl="0" eaLnBrk="1" latinLnBrk="0" hangingPunct="1">
        <a:spcBef>
          <a:spcPct val="20000"/>
        </a:spcBef>
        <a:buClr>
          <a:schemeClr val="accent1"/>
        </a:buClr>
        <a:buSzPct val="70000"/>
        <a:buFont typeface="Wingdings 2"/>
        <a:buChar char=""/>
        <a:defRPr sz="3000" kern="1200">
          <a:solidFill>
            <a:schemeClr val="tx1"/>
          </a:solidFill>
          <a:latin typeface="+mn-lt"/>
          <a:ea typeface="+mn-ea"/>
          <a:cs typeface="+mn-cs"/>
        </a:defRPr>
      </a:lvl1pPr>
      <a:lvl2pPr marL="630936" indent="-274320" algn="l" rtl="0" eaLnBrk="1" latinLnBrk="0" hangingPunct="1">
        <a:spcBef>
          <a:spcPct val="20000"/>
        </a:spcBef>
        <a:buClr>
          <a:schemeClr val="accent2"/>
        </a:buClr>
        <a:buFont typeface="Wingdings 2"/>
        <a:buChar char=""/>
        <a:defRPr sz="2600" kern="1200">
          <a:solidFill>
            <a:schemeClr val="tx1"/>
          </a:solidFill>
          <a:latin typeface="+mn-lt"/>
          <a:ea typeface="+mn-ea"/>
          <a:cs typeface="+mn-cs"/>
        </a:defRPr>
      </a:lvl2pPr>
      <a:lvl3pPr marL="923544" indent="-274320" algn="l" rtl="0" eaLnBrk="1" latinLnBrk="0" hangingPunct="1">
        <a:spcBef>
          <a:spcPct val="20000"/>
        </a:spcBef>
        <a:buClr>
          <a:schemeClr val="accent3"/>
        </a:buClr>
        <a:buFont typeface="Wingdings 2"/>
        <a:buChar char=""/>
        <a:defRPr sz="2400" kern="1200">
          <a:solidFill>
            <a:schemeClr val="tx1"/>
          </a:solidFill>
          <a:latin typeface="+mn-lt"/>
          <a:ea typeface="+mn-ea"/>
          <a:cs typeface="+mn-cs"/>
        </a:defRPr>
      </a:lvl3pPr>
      <a:lvl4pPr marL="1188720" indent="-228600" algn="l" rtl="0" eaLnBrk="1" latinLnBrk="0" hangingPunct="1">
        <a:spcBef>
          <a:spcPct val="20000"/>
        </a:spcBef>
        <a:buClr>
          <a:schemeClr val="accent4"/>
        </a:buClr>
        <a:buFont typeface="Wingdings 2"/>
        <a:buChar char=""/>
        <a:defRPr sz="2200" kern="1200">
          <a:solidFill>
            <a:schemeClr val="tx1"/>
          </a:solidFill>
          <a:latin typeface="+mn-lt"/>
          <a:ea typeface="+mn-ea"/>
          <a:cs typeface="+mn-cs"/>
        </a:defRPr>
      </a:lvl4pPr>
      <a:lvl5pPr marL="1426464" indent="-228600" algn="l" rtl="0" eaLnBrk="1" latinLnBrk="0" hangingPunct="1">
        <a:spcBef>
          <a:spcPct val="20000"/>
        </a:spcBef>
        <a:buClr>
          <a:schemeClr val="accent5"/>
        </a:buClr>
        <a:buFont typeface="Wingdings 2"/>
        <a:buChar char=""/>
        <a:defRPr sz="2000" kern="1200">
          <a:solidFill>
            <a:schemeClr val="tx1"/>
          </a:solidFill>
          <a:latin typeface="+mn-lt"/>
          <a:ea typeface="+mn-ea"/>
          <a:cs typeface="+mn-cs"/>
        </a:defRPr>
      </a:lvl5pPr>
      <a:lvl6pPr marL="1673352" indent="-228600" algn="l" rtl="0" eaLnBrk="1" latinLnBrk="0" hangingPunct="1">
        <a:spcBef>
          <a:spcPct val="20000"/>
        </a:spcBef>
        <a:buClr>
          <a:schemeClr val="accent6"/>
        </a:buClr>
        <a:buFont typeface="Wingdings 2"/>
        <a:buChar char=""/>
        <a:defRPr sz="1800" kern="1200">
          <a:solidFill>
            <a:schemeClr val="tx1"/>
          </a:solidFill>
          <a:latin typeface="+mn-lt"/>
          <a:ea typeface="+mn-ea"/>
          <a:cs typeface="+mn-cs"/>
        </a:defRPr>
      </a:lvl6pPr>
      <a:lvl7pPr marL="1911096" indent="-228600" algn="l" rtl="0" eaLnBrk="1" latinLnBrk="0" hangingPunct="1">
        <a:spcBef>
          <a:spcPct val="20000"/>
        </a:spcBef>
        <a:buClr>
          <a:schemeClr val="tx2"/>
        </a:buClr>
        <a:buFont typeface="Wingdings 2"/>
        <a:buChar char=""/>
        <a:defRPr sz="1600" kern="1200">
          <a:solidFill>
            <a:schemeClr val="tx1"/>
          </a:solidFill>
          <a:latin typeface="+mn-lt"/>
          <a:ea typeface="+mn-ea"/>
          <a:cs typeface="+mn-cs"/>
        </a:defRPr>
      </a:lvl7pPr>
      <a:lvl8pPr marL="2121408"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8pPr>
      <a:lvl9pPr marL="2322576"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1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5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2.xml"/><Relationship Id="rId4" Type="http://schemas.openxmlformats.org/officeDocument/2006/relationships/image" Target="../media/image28.jpeg"/></Relationships>
</file>

<file path=ppt/slides/_rels/slide1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5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1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1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1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16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1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1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http://tbn3.google.com/images?q=tbn:z-0vqvc0E0IFMM:http://ambassadors.net/archives/images/gandhi_hero.jpg" TargetMode="External"/><Relationship Id="rId7" Type="http://schemas.openxmlformats.org/officeDocument/2006/relationships/image" Target="http://tbn0.google.com/images?q=tbn:2J2weILQJDLPBM:http://3.bp.blogspot.com/_tRg73iZIquM/SdXuQU-SH5I/AAAAAAAAbp0/PEuwbbUdca8/s320/blondie%2Bsunday.jpg" TargetMode="External"/><Relationship Id="rId2" Type="http://schemas.openxmlformats.org/officeDocument/2006/relationships/image" Target="../media/image14.jpeg"/><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http://tbn3.google.com/images?q=tbn:KJgXXWAR5M-6GM:http://theband.hiof.no/band_pictures/all_time_greatest_hits_john_denver_big.jpg" TargetMode="External"/><Relationship Id="rId4" Type="http://schemas.openxmlformats.org/officeDocument/2006/relationships/image" Target="../media/image15.jpeg"/></Relationships>
</file>

<file path=ppt/slides/_rels/slide94.xml.rels><?xml version="1.0" encoding="UTF-8" standalone="yes"?>
<Relationships xmlns="http://schemas.openxmlformats.org/package/2006/relationships"><Relationship Id="rId3" Type="http://schemas.openxmlformats.org/officeDocument/2006/relationships/image" Target="http://tbn0.google.com/images?q=tbn:2J2weILQJDLPBM:http://3.bp.blogspot.com/_tRg73iZIquM/SdXuQU-SH5I/AAAAAAAAbp0/PEuwbbUdca8/s320/blondie%2Bsunday.jpg" TargetMode="External"/><Relationship Id="rId2" Type="http://schemas.openxmlformats.org/officeDocument/2006/relationships/image" Target="../media/image16.jpeg"/><Relationship Id="rId1" Type="http://schemas.openxmlformats.org/officeDocument/2006/relationships/slideLayout" Target="../slideLayouts/slideLayout6.xml"/><Relationship Id="rId5" Type="http://schemas.openxmlformats.org/officeDocument/2006/relationships/image" Target="http://www.google.com/images?q=tbn:YEa18vnOXSJwWM::pictures.polandforall.com/images/leonardo-da-vinci-lady-with-an-ermine.jpg" TargetMode="External"/><Relationship Id="rId4" Type="http://schemas.openxmlformats.org/officeDocument/2006/relationships/image" Target="../media/image17.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Flashback to Leadership</a:t>
            </a:r>
            <a:endParaRPr lang="en-US" dirty="0"/>
          </a:p>
        </p:txBody>
      </p:sp>
      <p:sp>
        <p:nvSpPr>
          <p:cNvPr id="3" name="Subtitle 2"/>
          <p:cNvSpPr>
            <a:spLocks noGrp="1"/>
          </p:cNvSpPr>
          <p:nvPr>
            <p:ph type="subTitle" idx="1"/>
          </p:nvPr>
        </p:nvSpPr>
        <p:spPr/>
        <p:txBody>
          <a:bodyPr/>
          <a:lstStyle/>
          <a:p>
            <a:r>
              <a:rPr lang="en-US" dirty="0" smtClean="0"/>
              <a:t>Midwest RLF</a:t>
            </a:r>
            <a:endParaRPr lang="en-US" dirty="0"/>
          </a:p>
        </p:txBody>
      </p:sp>
    </p:spTree>
  </p:cSld>
  <p:clrMapOvr>
    <a:masterClrMapping/>
  </p:clrMapOvr>
  <p:transition advClick="0" advTm="7000">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676400"/>
            <a:ext cx="8229600" cy="2667000"/>
          </a:xfrm>
        </p:spPr>
        <p:txBody>
          <a:bodyPr>
            <a:normAutofit fontScale="90000"/>
          </a:bodyPr>
          <a:lstStyle/>
          <a:p>
            <a:r>
              <a:rPr lang="en-US" dirty="0" smtClean="0"/>
              <a:t>Empower people.  If I have to make the decision I asked you to make, why did I hire you in the first place?</a:t>
            </a:r>
            <a:endParaRPr lang="en-US" dirty="0"/>
          </a:p>
        </p:txBody>
      </p:sp>
      <p:sp>
        <p:nvSpPr>
          <p:cNvPr id="5" name="TextBox 4"/>
          <p:cNvSpPr txBox="1"/>
          <p:nvPr/>
        </p:nvSpPr>
        <p:spPr>
          <a:xfrm>
            <a:off x="4017624" y="4429780"/>
            <a:ext cx="4821576" cy="523220"/>
          </a:xfrm>
          <a:prstGeom prst="rect">
            <a:avLst/>
          </a:prstGeom>
          <a:noFill/>
        </p:spPr>
        <p:txBody>
          <a:bodyPr wrap="none" rtlCol="0">
            <a:spAutoFit/>
          </a:bodyPr>
          <a:lstStyle/>
          <a:p>
            <a:r>
              <a:rPr lang="en-US" dirty="0" smtClean="0"/>
              <a:t>- From the RLF Alumni Panel</a:t>
            </a:r>
            <a:endParaRPr lang="en-US" dirty="0"/>
          </a:p>
        </p:txBody>
      </p:sp>
    </p:spTree>
  </p:cSld>
  <p:clrMapOvr>
    <a:masterClrMapping/>
  </p:clrMapOvr>
  <p:transition advClick="0" advTm="7000">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439180"/>
            <a:ext cx="8229600" cy="838200"/>
          </a:xfrm>
        </p:spPr>
        <p:txBody>
          <a:bodyPr>
            <a:noAutofit/>
          </a:bodyPr>
          <a:lstStyle/>
          <a:p>
            <a:r>
              <a:rPr lang="en-US" sz="3200" dirty="0" smtClean="0"/>
              <a:t/>
            </a:r>
            <a:br>
              <a:rPr lang="en-US" sz="3200" dirty="0" smtClean="0"/>
            </a:br>
            <a:r>
              <a:rPr lang="en-US" sz="4000" dirty="0" smtClean="0"/>
              <a:t>Commitment, dedication, and hard work will not always pay off in dollars, but it will always pay off in satisfaction.</a:t>
            </a:r>
            <a:endParaRPr lang="en-US" sz="4000" dirty="0"/>
          </a:p>
        </p:txBody>
      </p:sp>
      <p:sp>
        <p:nvSpPr>
          <p:cNvPr id="5" name="TextBox 4"/>
          <p:cNvSpPr txBox="1"/>
          <p:nvPr/>
        </p:nvSpPr>
        <p:spPr>
          <a:xfrm>
            <a:off x="5638800" y="4658380"/>
            <a:ext cx="2942857" cy="523220"/>
          </a:xfrm>
          <a:prstGeom prst="rect">
            <a:avLst/>
          </a:prstGeom>
          <a:noFill/>
        </p:spPr>
        <p:txBody>
          <a:bodyPr wrap="square" rtlCol="0">
            <a:spAutoFit/>
          </a:bodyPr>
          <a:lstStyle/>
          <a:p>
            <a:pPr>
              <a:buFontTx/>
              <a:buChar char="-"/>
            </a:pPr>
            <a:r>
              <a:rPr lang="en-US" dirty="0" smtClean="0"/>
              <a:t> Eric Gorham</a:t>
            </a:r>
          </a:p>
        </p:txBody>
      </p:sp>
    </p:spTree>
  </p:cSld>
  <p:clrMapOvr>
    <a:masterClrMapping/>
  </p:clrMapOvr>
  <p:transition advClick="0" advTm="12000">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524780"/>
            <a:ext cx="8229600" cy="838200"/>
          </a:xfrm>
        </p:spPr>
        <p:txBody>
          <a:bodyPr>
            <a:noAutofit/>
          </a:bodyPr>
          <a:lstStyle/>
          <a:p>
            <a:pPr algn="ctr"/>
            <a:r>
              <a:rPr lang="en-US" sz="4400" dirty="0" smtClean="0"/>
              <a:t/>
            </a:r>
            <a:br>
              <a:rPr lang="en-US" sz="4400" dirty="0" smtClean="0"/>
            </a:br>
            <a:r>
              <a:rPr lang="en-US" sz="4400" dirty="0" smtClean="0"/>
              <a:t>It's your life.  Invent the story!</a:t>
            </a:r>
            <a:endParaRPr lang="en-US" sz="4400" dirty="0"/>
          </a:p>
        </p:txBody>
      </p:sp>
      <p:sp>
        <p:nvSpPr>
          <p:cNvPr id="5" name="TextBox 4"/>
          <p:cNvSpPr txBox="1"/>
          <p:nvPr/>
        </p:nvSpPr>
        <p:spPr>
          <a:xfrm>
            <a:off x="5638800" y="3743980"/>
            <a:ext cx="2942857" cy="523220"/>
          </a:xfrm>
          <a:prstGeom prst="rect">
            <a:avLst/>
          </a:prstGeom>
          <a:noFill/>
        </p:spPr>
        <p:txBody>
          <a:bodyPr wrap="square" rtlCol="0">
            <a:spAutoFit/>
          </a:bodyPr>
          <a:lstStyle/>
          <a:p>
            <a:pPr>
              <a:buFontTx/>
              <a:buChar char="-"/>
            </a:pPr>
            <a:r>
              <a:rPr lang="en-US" dirty="0" smtClean="0"/>
              <a:t> Ben Zander</a:t>
            </a:r>
          </a:p>
        </p:txBody>
      </p:sp>
    </p:spTree>
  </p:cSld>
  <p:clrMapOvr>
    <a:masterClrMapping/>
  </p:clrMapOvr>
  <p:transition advClick="0" advTm="12000">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667780"/>
            <a:ext cx="8229600" cy="838200"/>
          </a:xfrm>
        </p:spPr>
        <p:txBody>
          <a:bodyPr>
            <a:noAutofit/>
          </a:bodyPr>
          <a:lstStyle/>
          <a:p>
            <a:r>
              <a:rPr lang="en-US" sz="3200" dirty="0" smtClean="0"/>
              <a:t/>
            </a:r>
            <a:br>
              <a:rPr lang="en-US" sz="3200" dirty="0" smtClean="0"/>
            </a:br>
            <a:r>
              <a:rPr lang="en-US" sz="4000" dirty="0" smtClean="0"/>
              <a:t>The new leader's job is to speak possibility.</a:t>
            </a:r>
            <a:br>
              <a:rPr lang="en-US" sz="4000" dirty="0" smtClean="0"/>
            </a:br>
            <a:r>
              <a:rPr lang="en-US" sz="4000" dirty="0" smtClean="0"/>
              <a:t/>
            </a:r>
            <a:br>
              <a:rPr lang="en-US" sz="4000" dirty="0" smtClean="0"/>
            </a:br>
            <a:r>
              <a:rPr lang="en-US" sz="4000" dirty="0" smtClean="0"/>
              <a:t>You want everyone to feel as though you have played </a:t>
            </a:r>
            <a:r>
              <a:rPr lang="en-US" sz="4000" u="sng" dirty="0" smtClean="0"/>
              <a:t>their</a:t>
            </a:r>
            <a:r>
              <a:rPr lang="en-US" sz="4000" dirty="0" smtClean="0"/>
              <a:t> crescendo.</a:t>
            </a:r>
            <a:endParaRPr lang="en-US" sz="4000" dirty="0"/>
          </a:p>
        </p:txBody>
      </p:sp>
      <p:sp>
        <p:nvSpPr>
          <p:cNvPr id="5" name="TextBox 4"/>
          <p:cNvSpPr txBox="1"/>
          <p:nvPr/>
        </p:nvSpPr>
        <p:spPr>
          <a:xfrm>
            <a:off x="5638800" y="5039380"/>
            <a:ext cx="2942857" cy="523220"/>
          </a:xfrm>
          <a:prstGeom prst="rect">
            <a:avLst/>
          </a:prstGeom>
          <a:noFill/>
        </p:spPr>
        <p:txBody>
          <a:bodyPr wrap="square" rtlCol="0">
            <a:spAutoFit/>
          </a:bodyPr>
          <a:lstStyle/>
          <a:p>
            <a:pPr>
              <a:buFontTx/>
              <a:buChar char="-"/>
            </a:pPr>
            <a:r>
              <a:rPr lang="en-US" dirty="0" smtClean="0"/>
              <a:t> Ben Zander</a:t>
            </a:r>
          </a:p>
        </p:txBody>
      </p:sp>
    </p:spTree>
  </p:cSld>
  <p:clrMapOvr>
    <a:masterClrMapping/>
  </p:clrMapOvr>
  <p:transition advClick="0" advTm="12000">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677180"/>
            <a:ext cx="8229600" cy="838200"/>
          </a:xfrm>
        </p:spPr>
        <p:txBody>
          <a:bodyPr>
            <a:noAutofit/>
          </a:bodyPr>
          <a:lstStyle/>
          <a:p>
            <a:r>
              <a:rPr lang="en-US" sz="3200" dirty="0" smtClean="0"/>
              <a:t/>
            </a:r>
            <a:br>
              <a:rPr lang="en-US" sz="3200" dirty="0" smtClean="0"/>
            </a:br>
            <a:r>
              <a:rPr lang="en-US" sz="4000" dirty="0" smtClean="0"/>
              <a:t>An "A" is an expectation to live </a:t>
            </a:r>
            <a:r>
              <a:rPr lang="en-US" sz="4000" u="sng" dirty="0" smtClean="0"/>
              <a:t>into</a:t>
            </a:r>
            <a:r>
              <a:rPr lang="en-US" sz="4000" dirty="0" smtClean="0"/>
              <a:t>, not an expectation to live </a:t>
            </a:r>
            <a:r>
              <a:rPr lang="en-US" sz="4000" u="sng" dirty="0" smtClean="0"/>
              <a:t>up</a:t>
            </a:r>
            <a:r>
              <a:rPr lang="en-US" sz="4000" dirty="0" smtClean="0"/>
              <a:t> to.</a:t>
            </a:r>
            <a:endParaRPr lang="en-US" sz="4000" dirty="0"/>
          </a:p>
        </p:txBody>
      </p:sp>
      <p:sp>
        <p:nvSpPr>
          <p:cNvPr id="5" name="TextBox 4"/>
          <p:cNvSpPr txBox="1"/>
          <p:nvPr/>
        </p:nvSpPr>
        <p:spPr>
          <a:xfrm>
            <a:off x="5638800" y="4048780"/>
            <a:ext cx="2942857" cy="523220"/>
          </a:xfrm>
          <a:prstGeom prst="rect">
            <a:avLst/>
          </a:prstGeom>
          <a:noFill/>
        </p:spPr>
        <p:txBody>
          <a:bodyPr wrap="square" rtlCol="0">
            <a:spAutoFit/>
          </a:bodyPr>
          <a:lstStyle/>
          <a:p>
            <a:pPr>
              <a:buFontTx/>
              <a:buChar char="-"/>
            </a:pPr>
            <a:r>
              <a:rPr lang="en-US" dirty="0" smtClean="0"/>
              <a:t> Ben Zander</a:t>
            </a:r>
          </a:p>
        </p:txBody>
      </p:sp>
    </p:spTree>
  </p:cSld>
  <p:clrMapOvr>
    <a:masterClrMapping/>
  </p:clrMapOvr>
  <p:transition advClick="0" advTm="12000">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505200"/>
            <a:ext cx="7086600" cy="838200"/>
          </a:xfrm>
        </p:spPr>
        <p:txBody>
          <a:bodyPr>
            <a:noAutofit/>
          </a:bodyPr>
          <a:lstStyle/>
          <a:p>
            <a:r>
              <a:rPr lang="en-US" sz="3200" dirty="0" smtClean="0"/>
              <a:t/>
            </a:r>
            <a:br>
              <a:rPr lang="en-US" sz="3200" dirty="0" smtClean="0"/>
            </a:br>
            <a:r>
              <a:rPr lang="en-US" sz="4400" dirty="0" smtClean="0"/>
              <a:t>Remember Rule #6:  </a:t>
            </a:r>
            <a:r>
              <a:rPr lang="en-US" sz="4000" dirty="0" smtClean="0"/>
              <a:t/>
            </a:r>
            <a:br>
              <a:rPr lang="en-US" sz="4000" dirty="0" smtClean="0"/>
            </a:br>
            <a:r>
              <a:rPr lang="en-US" sz="4000" dirty="0" smtClean="0"/>
              <a:t/>
            </a:r>
            <a:br>
              <a:rPr lang="en-US" sz="4000" dirty="0" smtClean="0"/>
            </a:br>
            <a:r>
              <a:rPr lang="en-US" sz="4000" dirty="0" smtClean="0"/>
              <a:t>Don't take yourself so #$%! seriously!</a:t>
            </a:r>
            <a:endParaRPr lang="en-US" sz="4000" dirty="0"/>
          </a:p>
        </p:txBody>
      </p:sp>
      <p:sp>
        <p:nvSpPr>
          <p:cNvPr id="5" name="TextBox 4"/>
          <p:cNvSpPr txBox="1"/>
          <p:nvPr/>
        </p:nvSpPr>
        <p:spPr>
          <a:xfrm>
            <a:off x="5638800" y="4495800"/>
            <a:ext cx="2942857" cy="523220"/>
          </a:xfrm>
          <a:prstGeom prst="rect">
            <a:avLst/>
          </a:prstGeom>
          <a:noFill/>
        </p:spPr>
        <p:txBody>
          <a:bodyPr wrap="square" rtlCol="0">
            <a:spAutoFit/>
          </a:bodyPr>
          <a:lstStyle/>
          <a:p>
            <a:pPr>
              <a:buFontTx/>
              <a:buChar char="-"/>
            </a:pPr>
            <a:r>
              <a:rPr lang="en-US" dirty="0" smtClean="0"/>
              <a:t> Ben Zander</a:t>
            </a:r>
          </a:p>
        </p:txBody>
      </p:sp>
    </p:spTree>
  </p:cSld>
  <p:clrMapOvr>
    <a:masterClrMapping/>
  </p:clrMapOvr>
  <p:transition advClick="0" advTm="12000">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124200"/>
            <a:ext cx="8229600" cy="838200"/>
          </a:xfrm>
        </p:spPr>
        <p:txBody>
          <a:bodyPr>
            <a:noAutofit/>
          </a:bodyPr>
          <a:lstStyle/>
          <a:p>
            <a:r>
              <a:rPr lang="en-US" sz="3200" dirty="0" smtClean="0"/>
              <a:t/>
            </a:r>
            <a:br>
              <a:rPr lang="en-US" sz="3200" dirty="0" smtClean="0"/>
            </a:br>
            <a:r>
              <a:rPr lang="en-US" sz="4000" dirty="0" smtClean="0"/>
              <a:t>Within ourselves, we tend to look at the art of the probable, rather than at the art of the possible.</a:t>
            </a:r>
            <a:endParaRPr lang="en-US" sz="4000" dirty="0"/>
          </a:p>
        </p:txBody>
      </p:sp>
      <p:sp>
        <p:nvSpPr>
          <p:cNvPr id="5" name="TextBox 4"/>
          <p:cNvSpPr txBox="1"/>
          <p:nvPr/>
        </p:nvSpPr>
        <p:spPr>
          <a:xfrm>
            <a:off x="5562600" y="4201180"/>
            <a:ext cx="2942857" cy="523220"/>
          </a:xfrm>
          <a:prstGeom prst="rect">
            <a:avLst/>
          </a:prstGeom>
          <a:noFill/>
        </p:spPr>
        <p:txBody>
          <a:bodyPr wrap="square" rtlCol="0">
            <a:spAutoFit/>
          </a:bodyPr>
          <a:lstStyle/>
          <a:p>
            <a:pPr algn="r">
              <a:buFontTx/>
              <a:buChar char="-"/>
            </a:pPr>
            <a:r>
              <a:rPr lang="en-US" dirty="0" smtClean="0"/>
              <a:t> Scott Lane</a:t>
            </a:r>
          </a:p>
        </p:txBody>
      </p:sp>
    </p:spTree>
  </p:cSld>
  <p:clrMapOvr>
    <a:masterClrMapping/>
  </p:clrMapOvr>
  <p:transition advClick="0" advTm="12000">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657600"/>
            <a:ext cx="8229600" cy="838200"/>
          </a:xfrm>
        </p:spPr>
        <p:txBody>
          <a:bodyPr>
            <a:noAutofit/>
          </a:bodyPr>
          <a:lstStyle/>
          <a:p>
            <a:r>
              <a:rPr lang="en-US" sz="3200" dirty="0" smtClean="0"/>
              <a:t/>
            </a:r>
            <a:br>
              <a:rPr lang="en-US" sz="3200" dirty="0" smtClean="0"/>
            </a:br>
            <a:r>
              <a:rPr lang="en-US" sz="4000" dirty="0" smtClean="0"/>
              <a:t>There is a heart side to everything.  You don't and can't leave the heart at the door.  You have to create a sense of wholeness.</a:t>
            </a:r>
            <a:endParaRPr lang="en-US" sz="4000" dirty="0"/>
          </a:p>
        </p:txBody>
      </p:sp>
      <p:sp>
        <p:nvSpPr>
          <p:cNvPr id="5" name="TextBox 4"/>
          <p:cNvSpPr txBox="1"/>
          <p:nvPr/>
        </p:nvSpPr>
        <p:spPr>
          <a:xfrm>
            <a:off x="5562600" y="4429780"/>
            <a:ext cx="2942857" cy="523220"/>
          </a:xfrm>
          <a:prstGeom prst="rect">
            <a:avLst/>
          </a:prstGeom>
          <a:noFill/>
        </p:spPr>
        <p:txBody>
          <a:bodyPr wrap="square" rtlCol="0">
            <a:spAutoFit/>
          </a:bodyPr>
          <a:lstStyle/>
          <a:p>
            <a:pPr algn="r">
              <a:buFontTx/>
              <a:buChar char="-"/>
            </a:pPr>
            <a:r>
              <a:rPr lang="en-US" dirty="0" smtClean="0"/>
              <a:t> MaryJo Greil</a:t>
            </a:r>
          </a:p>
        </p:txBody>
      </p:sp>
    </p:spTree>
  </p:cSld>
  <p:clrMapOvr>
    <a:masterClrMapping/>
  </p:clrMapOvr>
  <p:transition advClick="0" advTm="12000">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514600"/>
            <a:ext cx="8229600" cy="838200"/>
          </a:xfrm>
        </p:spPr>
        <p:txBody>
          <a:bodyPr>
            <a:noAutofit/>
          </a:bodyPr>
          <a:lstStyle/>
          <a:p>
            <a:pPr algn="ctr"/>
            <a:r>
              <a:rPr lang="en-US" sz="3200" dirty="0" smtClean="0"/>
              <a:t/>
            </a:r>
            <a:br>
              <a:rPr lang="en-US" sz="3200" dirty="0" smtClean="0"/>
            </a:br>
            <a:r>
              <a:rPr lang="en-US" sz="4000" dirty="0" smtClean="0"/>
              <a:t>Get grounded!  Get clear!  Get within!</a:t>
            </a:r>
            <a:endParaRPr lang="en-US" sz="4000" dirty="0"/>
          </a:p>
        </p:txBody>
      </p:sp>
      <p:sp>
        <p:nvSpPr>
          <p:cNvPr id="5" name="TextBox 4"/>
          <p:cNvSpPr txBox="1"/>
          <p:nvPr/>
        </p:nvSpPr>
        <p:spPr>
          <a:xfrm>
            <a:off x="5562600" y="3591580"/>
            <a:ext cx="2942857" cy="523220"/>
          </a:xfrm>
          <a:prstGeom prst="rect">
            <a:avLst/>
          </a:prstGeom>
          <a:noFill/>
        </p:spPr>
        <p:txBody>
          <a:bodyPr wrap="square" rtlCol="0">
            <a:spAutoFit/>
          </a:bodyPr>
          <a:lstStyle/>
          <a:p>
            <a:pPr algn="r">
              <a:buFontTx/>
              <a:buChar char="-"/>
            </a:pPr>
            <a:r>
              <a:rPr lang="en-US" dirty="0" smtClean="0"/>
              <a:t> MaryJo Greil</a:t>
            </a:r>
          </a:p>
        </p:txBody>
      </p:sp>
    </p:spTree>
  </p:cSld>
  <p:clrMapOvr>
    <a:masterClrMapping/>
  </p:clrMapOvr>
  <p:transition advClick="0" advTm="12000">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352800"/>
            <a:ext cx="8229600" cy="838200"/>
          </a:xfrm>
        </p:spPr>
        <p:txBody>
          <a:bodyPr>
            <a:noAutofit/>
          </a:bodyPr>
          <a:lstStyle/>
          <a:p>
            <a:r>
              <a:rPr lang="en-US" sz="3200" dirty="0" smtClean="0"/>
              <a:t/>
            </a:r>
            <a:br>
              <a:rPr lang="en-US" sz="3200" dirty="0" smtClean="0"/>
            </a:br>
            <a:r>
              <a:rPr lang="en-US" sz="4000" dirty="0" smtClean="0"/>
              <a:t>Work to have the capacity to change before the case for change becomes obvious.</a:t>
            </a:r>
            <a:endParaRPr lang="en-US" sz="4000" dirty="0"/>
          </a:p>
        </p:txBody>
      </p:sp>
      <p:sp>
        <p:nvSpPr>
          <p:cNvPr id="5" name="TextBox 4"/>
          <p:cNvSpPr txBox="1"/>
          <p:nvPr/>
        </p:nvSpPr>
        <p:spPr>
          <a:xfrm>
            <a:off x="5562600" y="4429780"/>
            <a:ext cx="2942857" cy="523220"/>
          </a:xfrm>
          <a:prstGeom prst="rect">
            <a:avLst/>
          </a:prstGeom>
          <a:noFill/>
        </p:spPr>
        <p:txBody>
          <a:bodyPr wrap="square" rtlCol="0">
            <a:spAutoFit/>
          </a:bodyPr>
          <a:lstStyle/>
          <a:p>
            <a:pPr algn="r">
              <a:buFontTx/>
              <a:buChar char="-"/>
            </a:pPr>
            <a:r>
              <a:rPr lang="en-US" dirty="0" smtClean="0"/>
              <a:t> MaryJo Greil</a:t>
            </a:r>
          </a:p>
        </p:txBody>
      </p:sp>
    </p:spTree>
  </p:cSld>
  <p:clrMapOvr>
    <a:masterClrMapping/>
  </p:clrMapOvr>
  <p:transition advClick="0" advTm="12000">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352800"/>
            <a:ext cx="8229600" cy="838200"/>
          </a:xfrm>
        </p:spPr>
        <p:txBody>
          <a:bodyPr>
            <a:noAutofit/>
          </a:bodyPr>
          <a:lstStyle/>
          <a:p>
            <a:r>
              <a:rPr lang="en-US" sz="3200" dirty="0" smtClean="0"/>
              <a:t/>
            </a:r>
            <a:br>
              <a:rPr lang="en-US" sz="3200" dirty="0" smtClean="0"/>
            </a:br>
            <a:r>
              <a:rPr lang="en-US" sz="4000" dirty="0" smtClean="0"/>
              <a:t>Leadership is service, not selfishness.  The leader grows more and lasts longer by placing the well-being of all above the well-being of self alone.</a:t>
            </a:r>
            <a:endParaRPr lang="en-US" sz="4000" dirty="0"/>
          </a:p>
        </p:txBody>
      </p:sp>
      <p:sp>
        <p:nvSpPr>
          <p:cNvPr id="5" name="TextBox 4"/>
          <p:cNvSpPr txBox="1"/>
          <p:nvPr/>
        </p:nvSpPr>
        <p:spPr>
          <a:xfrm>
            <a:off x="6248400" y="4485382"/>
            <a:ext cx="2438400" cy="1077218"/>
          </a:xfrm>
          <a:prstGeom prst="rect">
            <a:avLst/>
          </a:prstGeom>
          <a:noFill/>
        </p:spPr>
        <p:txBody>
          <a:bodyPr wrap="square" rtlCol="0">
            <a:spAutoFit/>
          </a:bodyPr>
          <a:lstStyle/>
          <a:p>
            <a:pPr>
              <a:buFontTx/>
              <a:buChar char="-"/>
            </a:pPr>
            <a:r>
              <a:rPr lang="en-US" dirty="0" smtClean="0"/>
              <a:t> Lao Tzu</a:t>
            </a:r>
          </a:p>
          <a:p>
            <a:r>
              <a:rPr lang="en-US" sz="1800" dirty="0" smtClean="0"/>
              <a:t>    "How Things Work"</a:t>
            </a:r>
          </a:p>
          <a:p>
            <a:r>
              <a:rPr lang="en-US" sz="1800" dirty="0" smtClean="0"/>
              <a:t>     6</a:t>
            </a:r>
            <a:r>
              <a:rPr lang="en-US" sz="1800" baseline="30000" dirty="0" smtClean="0"/>
              <a:t>th</a:t>
            </a:r>
            <a:r>
              <a:rPr lang="en-US" sz="1800" dirty="0" smtClean="0"/>
              <a:t> Century B.C.</a:t>
            </a:r>
          </a:p>
        </p:txBody>
      </p:sp>
    </p:spTree>
  </p:cSld>
  <p:clrMapOvr>
    <a:masterClrMapping/>
  </p:clrMapOvr>
  <p:transition advClick="0" advTm="12000">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219200"/>
            <a:ext cx="8229600" cy="2667000"/>
          </a:xfrm>
        </p:spPr>
        <p:txBody>
          <a:bodyPr>
            <a:normAutofit/>
          </a:bodyPr>
          <a:lstStyle/>
          <a:p>
            <a:r>
              <a:rPr lang="en-US" dirty="0" smtClean="0"/>
              <a:t>You are always a big circle to someone.</a:t>
            </a:r>
            <a:endParaRPr lang="en-US" dirty="0"/>
          </a:p>
        </p:txBody>
      </p:sp>
      <p:sp>
        <p:nvSpPr>
          <p:cNvPr id="5" name="TextBox 4"/>
          <p:cNvSpPr txBox="1"/>
          <p:nvPr/>
        </p:nvSpPr>
        <p:spPr>
          <a:xfrm>
            <a:off x="3200400" y="3972580"/>
            <a:ext cx="5589864" cy="523220"/>
          </a:xfrm>
          <a:prstGeom prst="rect">
            <a:avLst/>
          </a:prstGeom>
          <a:noFill/>
        </p:spPr>
        <p:txBody>
          <a:bodyPr wrap="none" rtlCol="0">
            <a:spAutoFit/>
          </a:bodyPr>
          <a:lstStyle/>
          <a:p>
            <a:r>
              <a:rPr lang="en-US" dirty="0" smtClean="0"/>
              <a:t>- Discussion of The Nibble Theory</a:t>
            </a:r>
            <a:endParaRPr lang="en-US" dirty="0"/>
          </a:p>
        </p:txBody>
      </p:sp>
    </p:spTree>
  </p:cSld>
  <p:clrMapOvr>
    <a:masterClrMapping/>
  </p:clrMapOvr>
  <p:transition advClick="0" advTm="7000">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352800"/>
            <a:ext cx="8229600" cy="838200"/>
          </a:xfrm>
        </p:spPr>
        <p:txBody>
          <a:bodyPr>
            <a:noAutofit/>
          </a:bodyPr>
          <a:lstStyle/>
          <a:p>
            <a:r>
              <a:rPr lang="en-US" sz="3200" dirty="0" smtClean="0"/>
              <a:t/>
            </a:r>
            <a:br>
              <a:rPr lang="en-US" sz="3200" dirty="0" smtClean="0"/>
            </a:br>
            <a:r>
              <a:rPr lang="en-US" sz="4000" dirty="0" smtClean="0"/>
              <a:t>By discouraging teamwork, reducing communication, and relaxing control, organizations can win back a day a week of everyone's time.</a:t>
            </a:r>
            <a:endParaRPr lang="en-US" sz="4000" dirty="0"/>
          </a:p>
        </p:txBody>
      </p:sp>
      <p:sp>
        <p:nvSpPr>
          <p:cNvPr id="5" name="TextBox 4"/>
          <p:cNvSpPr txBox="1"/>
          <p:nvPr/>
        </p:nvSpPr>
        <p:spPr>
          <a:xfrm>
            <a:off x="4114800" y="4485382"/>
            <a:ext cx="4572000" cy="523220"/>
          </a:xfrm>
          <a:prstGeom prst="rect">
            <a:avLst/>
          </a:prstGeom>
          <a:noFill/>
        </p:spPr>
        <p:txBody>
          <a:bodyPr wrap="square" rtlCol="0">
            <a:spAutoFit/>
          </a:bodyPr>
          <a:lstStyle/>
          <a:p>
            <a:pPr>
              <a:buFontTx/>
              <a:buChar char="-"/>
            </a:pPr>
            <a:r>
              <a:rPr lang="en-US" dirty="0" smtClean="0"/>
              <a:t> Discussion of </a:t>
            </a:r>
            <a:r>
              <a:rPr lang="en-US" i="1" dirty="0" smtClean="0"/>
              <a:t>Speed Lead</a:t>
            </a:r>
            <a:endParaRPr lang="en-US" sz="1800" i="1" dirty="0" smtClean="0"/>
          </a:p>
        </p:txBody>
      </p:sp>
    </p:spTree>
  </p:cSld>
  <p:clrMapOvr>
    <a:masterClrMapping/>
  </p:clrMapOvr>
  <p:transition advClick="0" advTm="12000">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14800" y="4485382"/>
            <a:ext cx="4572000" cy="523220"/>
          </a:xfrm>
          <a:prstGeom prst="rect">
            <a:avLst/>
          </a:prstGeom>
          <a:noFill/>
        </p:spPr>
        <p:txBody>
          <a:bodyPr wrap="square" rtlCol="0">
            <a:spAutoFit/>
          </a:bodyPr>
          <a:lstStyle/>
          <a:p>
            <a:pPr>
              <a:buFontTx/>
              <a:buChar char="-"/>
            </a:pPr>
            <a:r>
              <a:rPr lang="en-US" dirty="0" smtClean="0"/>
              <a:t> Discussion of </a:t>
            </a:r>
            <a:r>
              <a:rPr lang="en-US" i="1" dirty="0" smtClean="0"/>
              <a:t>Speed Lead</a:t>
            </a:r>
            <a:endParaRPr lang="en-US" sz="1800" i="1" dirty="0" smtClean="0"/>
          </a:p>
        </p:txBody>
      </p:sp>
      <p:pic>
        <p:nvPicPr>
          <p:cNvPr id="2050" name="Picture 2"/>
          <p:cNvPicPr>
            <a:picLocks noChangeAspect="1" noChangeArrowheads="1"/>
          </p:cNvPicPr>
          <p:nvPr/>
        </p:nvPicPr>
        <p:blipFill>
          <a:blip r:embed="rId2" cstate="print"/>
          <a:srcRect/>
          <a:stretch>
            <a:fillRect/>
          </a:stretch>
        </p:blipFill>
        <p:spPr bwMode="auto">
          <a:xfrm>
            <a:off x="533400" y="2057400"/>
            <a:ext cx="8056951" cy="2057400"/>
          </a:xfrm>
          <a:prstGeom prst="rect">
            <a:avLst/>
          </a:prstGeom>
          <a:noFill/>
          <a:ln w="9525">
            <a:noFill/>
            <a:miter lim="800000"/>
            <a:headEnd/>
            <a:tailEnd/>
          </a:ln>
        </p:spPr>
      </p:pic>
    </p:spTree>
  </p:cSld>
  <p:clrMapOvr>
    <a:masterClrMapping/>
  </p:clrMapOvr>
  <p:transition advClick="0" advTm="12000">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57600" y="1524000"/>
            <a:ext cx="5029200" cy="2362200"/>
          </a:xfrm>
        </p:spPr>
        <p:txBody>
          <a:bodyPr>
            <a:noAutofit/>
          </a:bodyPr>
          <a:lstStyle/>
          <a:p>
            <a:r>
              <a:rPr lang="en-US" sz="3200" dirty="0" smtClean="0"/>
              <a:t/>
            </a:r>
            <a:br>
              <a:rPr lang="en-US" sz="3200" dirty="0" smtClean="0"/>
            </a:br>
            <a:r>
              <a:rPr lang="en-US" sz="4000" dirty="0" smtClean="0"/>
              <a:t>If everything seems under control, you're not going fast enough.</a:t>
            </a:r>
            <a:endParaRPr lang="en-US" sz="4000" dirty="0"/>
          </a:p>
        </p:txBody>
      </p:sp>
      <p:sp>
        <p:nvSpPr>
          <p:cNvPr id="5" name="TextBox 4"/>
          <p:cNvSpPr txBox="1"/>
          <p:nvPr/>
        </p:nvSpPr>
        <p:spPr>
          <a:xfrm>
            <a:off x="4953000" y="4227493"/>
            <a:ext cx="3657600" cy="954107"/>
          </a:xfrm>
          <a:prstGeom prst="rect">
            <a:avLst/>
          </a:prstGeom>
          <a:noFill/>
        </p:spPr>
        <p:txBody>
          <a:bodyPr wrap="square" rtlCol="0">
            <a:spAutoFit/>
          </a:bodyPr>
          <a:lstStyle/>
          <a:p>
            <a:pPr>
              <a:buFontTx/>
              <a:buChar char="-"/>
            </a:pPr>
            <a:r>
              <a:rPr lang="en-US" dirty="0" smtClean="0"/>
              <a:t> Mario Andretti</a:t>
            </a:r>
          </a:p>
          <a:p>
            <a:r>
              <a:rPr lang="en-US" dirty="0" smtClean="0"/>
              <a:t>  </a:t>
            </a:r>
            <a:r>
              <a:rPr lang="en-US" sz="2000" dirty="0" smtClean="0"/>
              <a:t>Discussion of </a:t>
            </a:r>
            <a:r>
              <a:rPr lang="en-US" sz="2000" i="1" dirty="0" smtClean="0"/>
              <a:t>Speed Lead</a:t>
            </a:r>
          </a:p>
        </p:txBody>
      </p:sp>
      <p:pic>
        <p:nvPicPr>
          <p:cNvPr id="1026" name="Picture 2"/>
          <p:cNvPicPr>
            <a:picLocks noChangeAspect="1" noChangeArrowheads="1"/>
          </p:cNvPicPr>
          <p:nvPr/>
        </p:nvPicPr>
        <p:blipFill>
          <a:blip r:embed="rId2" cstate="print"/>
          <a:srcRect/>
          <a:stretch>
            <a:fillRect/>
          </a:stretch>
        </p:blipFill>
        <p:spPr bwMode="auto">
          <a:xfrm>
            <a:off x="609600" y="1219200"/>
            <a:ext cx="2827965" cy="3648075"/>
          </a:xfrm>
          <a:prstGeom prst="rect">
            <a:avLst/>
          </a:prstGeom>
          <a:noFill/>
          <a:ln w="9525">
            <a:noFill/>
            <a:miter lim="800000"/>
            <a:headEnd/>
            <a:tailEnd/>
          </a:ln>
        </p:spPr>
      </p:pic>
    </p:spTree>
  </p:cSld>
  <p:clrMapOvr>
    <a:masterClrMapping/>
  </p:clrMapOvr>
  <p:transition advClick="0" advTm="12000">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981200"/>
            <a:ext cx="8229600" cy="1600200"/>
          </a:xfrm>
        </p:spPr>
        <p:txBody>
          <a:bodyPr>
            <a:noAutofit/>
          </a:bodyPr>
          <a:lstStyle/>
          <a:p>
            <a:r>
              <a:rPr lang="en-US" sz="3200" dirty="0" smtClean="0"/>
              <a:t/>
            </a:r>
            <a:br>
              <a:rPr lang="en-US" sz="3200" dirty="0" smtClean="0"/>
            </a:br>
            <a:r>
              <a:rPr lang="en-US" sz="4400" dirty="0" smtClean="0"/>
              <a:t>Make sure you have the right meatballs in the spaghetti!</a:t>
            </a:r>
            <a:endParaRPr lang="en-US" sz="4400" dirty="0"/>
          </a:p>
        </p:txBody>
      </p:sp>
      <p:sp>
        <p:nvSpPr>
          <p:cNvPr id="5" name="TextBox 4"/>
          <p:cNvSpPr txBox="1"/>
          <p:nvPr/>
        </p:nvSpPr>
        <p:spPr>
          <a:xfrm>
            <a:off x="5105400" y="3875782"/>
            <a:ext cx="3505200" cy="954107"/>
          </a:xfrm>
          <a:prstGeom prst="rect">
            <a:avLst/>
          </a:prstGeom>
          <a:noFill/>
        </p:spPr>
        <p:txBody>
          <a:bodyPr wrap="square" rtlCol="0">
            <a:spAutoFit/>
          </a:bodyPr>
          <a:lstStyle/>
          <a:p>
            <a:pPr>
              <a:buFontTx/>
              <a:buChar char="-"/>
            </a:pPr>
            <a:r>
              <a:rPr lang="en-US" dirty="0" smtClean="0"/>
              <a:t> Brian Akers</a:t>
            </a:r>
          </a:p>
          <a:p>
            <a:r>
              <a:rPr lang="en-US" dirty="0" smtClean="0"/>
              <a:t>  </a:t>
            </a:r>
            <a:r>
              <a:rPr lang="en-US" sz="2000" dirty="0" smtClean="0"/>
              <a:t>Discussion of </a:t>
            </a:r>
            <a:r>
              <a:rPr lang="en-US" sz="2000" i="1" dirty="0" smtClean="0"/>
              <a:t>Speed Lead</a:t>
            </a:r>
          </a:p>
        </p:txBody>
      </p:sp>
    </p:spTree>
  </p:cSld>
  <p:clrMapOvr>
    <a:masterClrMapping/>
  </p:clrMapOvr>
  <p:transition advClick="0" advTm="12000">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171111"/>
            <a:ext cx="8229600" cy="838200"/>
          </a:xfrm>
        </p:spPr>
        <p:txBody>
          <a:bodyPr>
            <a:noAutofit/>
          </a:bodyPr>
          <a:lstStyle/>
          <a:p>
            <a:r>
              <a:rPr lang="en-US" sz="3200" dirty="0" smtClean="0"/>
              <a:t/>
            </a:r>
            <a:br>
              <a:rPr lang="en-US" sz="3200" dirty="0" smtClean="0"/>
            </a:br>
            <a:r>
              <a:rPr lang="en-US" sz="4000" dirty="0" smtClean="0"/>
              <a:t>The personality will kiss any part of the human anatomy to rise in the world, but the soul will refuse to kiss anything but life itself.</a:t>
            </a:r>
            <a:endParaRPr lang="en-US" sz="4000" dirty="0"/>
          </a:p>
        </p:txBody>
      </p:sp>
      <p:sp>
        <p:nvSpPr>
          <p:cNvPr id="5" name="TextBox 4"/>
          <p:cNvSpPr txBox="1"/>
          <p:nvPr/>
        </p:nvSpPr>
        <p:spPr>
          <a:xfrm>
            <a:off x="4343400" y="4303693"/>
            <a:ext cx="4267200" cy="954107"/>
          </a:xfrm>
          <a:prstGeom prst="rect">
            <a:avLst/>
          </a:prstGeom>
          <a:noFill/>
        </p:spPr>
        <p:txBody>
          <a:bodyPr wrap="square" rtlCol="0">
            <a:spAutoFit/>
          </a:bodyPr>
          <a:lstStyle/>
          <a:p>
            <a:pPr>
              <a:buFontTx/>
              <a:buChar char="-"/>
            </a:pPr>
            <a:r>
              <a:rPr lang="en-US" dirty="0" smtClean="0"/>
              <a:t> David Whyte</a:t>
            </a:r>
          </a:p>
          <a:p>
            <a:r>
              <a:rPr lang="en-US" dirty="0" smtClean="0"/>
              <a:t>  </a:t>
            </a:r>
            <a:r>
              <a:rPr lang="en-US" sz="2000" dirty="0" smtClean="0"/>
              <a:t>Discussion of </a:t>
            </a:r>
            <a:r>
              <a:rPr lang="en-US" sz="2000" i="1" dirty="0" smtClean="0"/>
              <a:t>The Heart Aroused</a:t>
            </a:r>
          </a:p>
        </p:txBody>
      </p:sp>
    </p:spTree>
  </p:cSld>
  <p:clrMapOvr>
    <a:masterClrMapping/>
  </p:clrMapOvr>
  <p:transition advClick="0" advTm="12000">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171111"/>
            <a:ext cx="8229600" cy="838200"/>
          </a:xfrm>
        </p:spPr>
        <p:txBody>
          <a:bodyPr>
            <a:noAutofit/>
          </a:bodyPr>
          <a:lstStyle/>
          <a:p>
            <a:r>
              <a:rPr lang="en-US" sz="3200" dirty="0" smtClean="0"/>
              <a:t/>
            </a:r>
            <a:br>
              <a:rPr lang="en-US" sz="3200" dirty="0" smtClean="0"/>
            </a:br>
            <a:r>
              <a:rPr lang="en-US" sz="4000" dirty="0" smtClean="0"/>
              <a:t>Listen to the CD tracks in random order and not realize it...  You may learn more.</a:t>
            </a:r>
            <a:endParaRPr lang="en-US" sz="4000" dirty="0"/>
          </a:p>
        </p:txBody>
      </p:sp>
      <p:sp>
        <p:nvSpPr>
          <p:cNvPr id="5" name="TextBox 4"/>
          <p:cNvSpPr txBox="1"/>
          <p:nvPr/>
        </p:nvSpPr>
        <p:spPr>
          <a:xfrm>
            <a:off x="4343400" y="4303693"/>
            <a:ext cx="4267200" cy="954107"/>
          </a:xfrm>
          <a:prstGeom prst="rect">
            <a:avLst/>
          </a:prstGeom>
          <a:noFill/>
        </p:spPr>
        <p:txBody>
          <a:bodyPr wrap="square" rtlCol="0">
            <a:spAutoFit/>
          </a:bodyPr>
          <a:lstStyle/>
          <a:p>
            <a:pPr>
              <a:buFontTx/>
              <a:buChar char="-"/>
            </a:pPr>
            <a:r>
              <a:rPr lang="en-US" dirty="0" smtClean="0"/>
              <a:t> James Grant</a:t>
            </a:r>
          </a:p>
          <a:p>
            <a:r>
              <a:rPr lang="en-US" dirty="0" smtClean="0"/>
              <a:t>  </a:t>
            </a:r>
            <a:r>
              <a:rPr lang="en-US" sz="2000" dirty="0" smtClean="0"/>
              <a:t>Discussion of </a:t>
            </a:r>
            <a:r>
              <a:rPr lang="en-US" sz="2000" i="1" dirty="0" smtClean="0"/>
              <a:t>The Heart Aroused</a:t>
            </a:r>
          </a:p>
        </p:txBody>
      </p:sp>
    </p:spTree>
  </p:cSld>
  <p:clrMapOvr>
    <a:masterClrMapping/>
  </p:clrMapOvr>
  <p:transition advClick="0" advTm="12000">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3200"/>
            <a:ext cx="8229600" cy="838200"/>
          </a:xfrm>
        </p:spPr>
        <p:txBody>
          <a:bodyPr>
            <a:noAutofit/>
          </a:bodyPr>
          <a:lstStyle/>
          <a:p>
            <a:r>
              <a:rPr lang="en-US" sz="3200" dirty="0" smtClean="0"/>
              <a:t/>
            </a:r>
            <a:br>
              <a:rPr lang="en-US" sz="3200" dirty="0" smtClean="0"/>
            </a:br>
            <a:r>
              <a:rPr lang="en-US" sz="4400" dirty="0" smtClean="0"/>
              <a:t>Happiness belongs to the self-efficient.</a:t>
            </a:r>
            <a:endParaRPr lang="en-US" sz="4400" dirty="0"/>
          </a:p>
        </p:txBody>
      </p:sp>
      <p:sp>
        <p:nvSpPr>
          <p:cNvPr id="5" name="TextBox 4"/>
          <p:cNvSpPr txBox="1"/>
          <p:nvPr/>
        </p:nvSpPr>
        <p:spPr>
          <a:xfrm>
            <a:off x="2286000" y="3875782"/>
            <a:ext cx="6324600" cy="523220"/>
          </a:xfrm>
          <a:prstGeom prst="rect">
            <a:avLst/>
          </a:prstGeom>
          <a:noFill/>
        </p:spPr>
        <p:txBody>
          <a:bodyPr wrap="square" rtlCol="0">
            <a:spAutoFit/>
          </a:bodyPr>
          <a:lstStyle/>
          <a:p>
            <a:pPr>
              <a:buFontTx/>
              <a:buChar char="-"/>
            </a:pPr>
            <a:r>
              <a:rPr lang="en-US" dirty="0" smtClean="0"/>
              <a:t> Discussion of </a:t>
            </a:r>
            <a:r>
              <a:rPr lang="en-US" i="1" dirty="0" smtClean="0"/>
              <a:t>Creating the Good Life</a:t>
            </a:r>
            <a:endParaRPr lang="en-US" sz="2000" i="1" dirty="0" smtClean="0"/>
          </a:p>
        </p:txBody>
      </p:sp>
    </p:spTree>
  </p:cSld>
  <p:clrMapOvr>
    <a:masterClrMapping/>
  </p:clrMapOvr>
  <p:transition advClick="0" advTm="12000">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3200"/>
            <a:ext cx="8229600" cy="838200"/>
          </a:xfrm>
        </p:spPr>
        <p:txBody>
          <a:bodyPr>
            <a:noAutofit/>
          </a:bodyPr>
          <a:lstStyle/>
          <a:p>
            <a:r>
              <a:rPr lang="en-US" sz="3200" dirty="0" smtClean="0"/>
              <a:t/>
            </a:r>
            <a:br>
              <a:rPr lang="en-US" sz="3200" dirty="0" smtClean="0"/>
            </a:br>
            <a:r>
              <a:rPr lang="en-US" sz="4400" dirty="0" smtClean="0"/>
              <a:t>There's only one reality…  the one that you're living!</a:t>
            </a:r>
            <a:endParaRPr lang="en-US" sz="4400" dirty="0"/>
          </a:p>
        </p:txBody>
      </p:sp>
      <p:sp>
        <p:nvSpPr>
          <p:cNvPr id="5" name="TextBox 4"/>
          <p:cNvSpPr txBox="1"/>
          <p:nvPr/>
        </p:nvSpPr>
        <p:spPr>
          <a:xfrm>
            <a:off x="4191000" y="3875782"/>
            <a:ext cx="4419600" cy="830997"/>
          </a:xfrm>
          <a:prstGeom prst="rect">
            <a:avLst/>
          </a:prstGeom>
          <a:noFill/>
        </p:spPr>
        <p:txBody>
          <a:bodyPr wrap="square" rtlCol="0">
            <a:spAutoFit/>
          </a:bodyPr>
          <a:lstStyle/>
          <a:p>
            <a:pPr>
              <a:buFontTx/>
              <a:buChar char="-"/>
            </a:pPr>
            <a:r>
              <a:rPr lang="en-US" dirty="0" smtClean="0"/>
              <a:t> Nelson Still </a:t>
            </a:r>
          </a:p>
          <a:p>
            <a:r>
              <a:rPr lang="en-US" sz="2000" dirty="0" smtClean="0"/>
              <a:t>   Discussion of </a:t>
            </a:r>
            <a:r>
              <a:rPr lang="en-US" sz="2000" i="1" dirty="0" smtClean="0"/>
              <a:t>Leadership Passages</a:t>
            </a:r>
          </a:p>
        </p:txBody>
      </p:sp>
    </p:spTree>
  </p:cSld>
  <p:clrMapOvr>
    <a:masterClrMapping/>
  </p:clrMapOvr>
  <p:transition advClick="0" advTm="12000">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916198"/>
            <a:ext cx="8229600" cy="838200"/>
          </a:xfrm>
        </p:spPr>
        <p:txBody>
          <a:bodyPr>
            <a:noAutofit/>
          </a:bodyPr>
          <a:lstStyle/>
          <a:p>
            <a:r>
              <a:rPr lang="en-US" sz="3200" dirty="0" smtClean="0"/>
              <a:t/>
            </a:r>
            <a:br>
              <a:rPr lang="en-US" sz="3200" dirty="0" smtClean="0"/>
            </a:br>
            <a:r>
              <a:rPr lang="en-US" sz="4000" dirty="0" smtClean="0"/>
              <a:t>As bad as a passage may sound, it's not the event itself that hurts a career, but how it's reacted to.</a:t>
            </a:r>
            <a:endParaRPr lang="en-US" sz="4000" dirty="0"/>
          </a:p>
        </p:txBody>
      </p:sp>
      <p:sp>
        <p:nvSpPr>
          <p:cNvPr id="5" name="TextBox 4"/>
          <p:cNvSpPr txBox="1"/>
          <p:nvPr/>
        </p:nvSpPr>
        <p:spPr>
          <a:xfrm>
            <a:off x="2286000" y="4048780"/>
            <a:ext cx="6324600" cy="523220"/>
          </a:xfrm>
          <a:prstGeom prst="rect">
            <a:avLst/>
          </a:prstGeom>
          <a:noFill/>
        </p:spPr>
        <p:txBody>
          <a:bodyPr wrap="square" rtlCol="0">
            <a:spAutoFit/>
          </a:bodyPr>
          <a:lstStyle/>
          <a:p>
            <a:pPr>
              <a:buFontTx/>
              <a:buChar char="-"/>
            </a:pPr>
            <a:r>
              <a:rPr lang="en-US" dirty="0" smtClean="0"/>
              <a:t> Discussion of </a:t>
            </a:r>
            <a:r>
              <a:rPr lang="en-US" i="1" dirty="0" smtClean="0"/>
              <a:t>Leadership Passages</a:t>
            </a:r>
          </a:p>
        </p:txBody>
      </p:sp>
    </p:spTree>
  </p:cSld>
  <p:clrMapOvr>
    <a:masterClrMapping/>
  </p:clrMapOvr>
  <p:transition advClick="0" advTm="12000">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916198"/>
            <a:ext cx="8229600" cy="838200"/>
          </a:xfrm>
        </p:spPr>
        <p:txBody>
          <a:bodyPr>
            <a:noAutofit/>
          </a:bodyPr>
          <a:lstStyle/>
          <a:p>
            <a:r>
              <a:rPr lang="en-US" sz="3200" dirty="0" smtClean="0"/>
              <a:t/>
            </a:r>
            <a:br>
              <a:rPr lang="en-US" sz="3200" dirty="0" smtClean="0"/>
            </a:br>
            <a:r>
              <a:rPr lang="en-US" sz="4000" dirty="0" smtClean="0"/>
              <a:t>Leaders must decide on what matters in life before they can lead a life that matters.</a:t>
            </a:r>
            <a:endParaRPr lang="en-US" sz="4000" dirty="0"/>
          </a:p>
        </p:txBody>
      </p:sp>
      <p:sp>
        <p:nvSpPr>
          <p:cNvPr id="5" name="TextBox 4"/>
          <p:cNvSpPr txBox="1"/>
          <p:nvPr/>
        </p:nvSpPr>
        <p:spPr>
          <a:xfrm>
            <a:off x="2895600" y="4048780"/>
            <a:ext cx="5715000" cy="523220"/>
          </a:xfrm>
          <a:prstGeom prst="rect">
            <a:avLst/>
          </a:prstGeom>
          <a:noFill/>
        </p:spPr>
        <p:txBody>
          <a:bodyPr wrap="square" rtlCol="0">
            <a:spAutoFit/>
          </a:bodyPr>
          <a:lstStyle/>
          <a:p>
            <a:pPr>
              <a:buFontTx/>
              <a:buChar char="-"/>
            </a:pPr>
            <a:r>
              <a:rPr lang="en-US" dirty="0" smtClean="0"/>
              <a:t> Discussion of </a:t>
            </a:r>
            <a:r>
              <a:rPr lang="en-US" i="1" dirty="0" smtClean="0"/>
              <a:t>A Leader's Legacy</a:t>
            </a:r>
          </a:p>
        </p:txBody>
      </p:sp>
    </p:spTree>
  </p:cSld>
  <p:clrMapOvr>
    <a:masterClrMapping/>
  </p:clrMapOvr>
  <p:transition advClick="0" advTm="12000">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219200"/>
            <a:ext cx="8229600" cy="2667000"/>
          </a:xfrm>
        </p:spPr>
        <p:txBody>
          <a:bodyPr>
            <a:normAutofit/>
          </a:bodyPr>
          <a:lstStyle/>
          <a:p>
            <a:r>
              <a:rPr lang="en-US" dirty="0" smtClean="0"/>
              <a:t>Treat everyone the same… Differently!</a:t>
            </a:r>
            <a:endParaRPr lang="en-US" dirty="0"/>
          </a:p>
        </p:txBody>
      </p:sp>
      <p:sp>
        <p:nvSpPr>
          <p:cNvPr id="5" name="TextBox 4"/>
          <p:cNvSpPr txBox="1"/>
          <p:nvPr/>
        </p:nvSpPr>
        <p:spPr>
          <a:xfrm>
            <a:off x="5865708" y="3972580"/>
            <a:ext cx="2481770" cy="523220"/>
          </a:xfrm>
          <a:prstGeom prst="rect">
            <a:avLst/>
          </a:prstGeom>
          <a:noFill/>
        </p:spPr>
        <p:txBody>
          <a:bodyPr wrap="none" rtlCol="0">
            <a:spAutoFit/>
          </a:bodyPr>
          <a:lstStyle/>
          <a:p>
            <a:r>
              <a:rPr lang="en-US" dirty="0" smtClean="0"/>
              <a:t>- Kurt Spitzner</a:t>
            </a:r>
            <a:endParaRPr lang="en-US" dirty="0"/>
          </a:p>
        </p:txBody>
      </p:sp>
    </p:spTree>
  </p:cSld>
  <p:clrMapOvr>
    <a:masterClrMapping/>
  </p:clrMapOvr>
  <p:transition advClick="0" advTm="7000">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657600"/>
            <a:ext cx="8229600" cy="838200"/>
          </a:xfrm>
        </p:spPr>
        <p:txBody>
          <a:bodyPr>
            <a:noAutofit/>
          </a:bodyPr>
          <a:lstStyle/>
          <a:p>
            <a:r>
              <a:rPr lang="en-US" sz="3200" dirty="0" smtClean="0"/>
              <a:t/>
            </a:r>
            <a:br>
              <a:rPr lang="en-US" sz="3200" dirty="0" smtClean="0"/>
            </a:br>
            <a:r>
              <a:rPr lang="en-US" sz="4000" dirty="0" smtClean="0"/>
              <a:t>Superman is the most boring superhero.  There's only one person that can hurt him, and only one thing that can hurt him.  And where in the world do you get kryptonite?</a:t>
            </a:r>
            <a:endParaRPr lang="en-US" sz="4000" dirty="0"/>
          </a:p>
        </p:txBody>
      </p:sp>
      <p:sp>
        <p:nvSpPr>
          <p:cNvPr id="5" name="TextBox 4"/>
          <p:cNvSpPr txBox="1"/>
          <p:nvPr/>
        </p:nvSpPr>
        <p:spPr>
          <a:xfrm>
            <a:off x="4495800" y="4790182"/>
            <a:ext cx="4114800" cy="830997"/>
          </a:xfrm>
          <a:prstGeom prst="rect">
            <a:avLst/>
          </a:prstGeom>
          <a:noFill/>
        </p:spPr>
        <p:txBody>
          <a:bodyPr wrap="square" rtlCol="0">
            <a:spAutoFit/>
          </a:bodyPr>
          <a:lstStyle/>
          <a:p>
            <a:pPr>
              <a:buFontTx/>
              <a:buChar char="-"/>
            </a:pPr>
            <a:r>
              <a:rPr lang="en-US" dirty="0" smtClean="0"/>
              <a:t> Mark Dawson</a:t>
            </a:r>
          </a:p>
          <a:p>
            <a:r>
              <a:rPr lang="en-US" sz="2000" dirty="0" smtClean="0"/>
              <a:t>   Discussion of </a:t>
            </a:r>
            <a:r>
              <a:rPr lang="en-US" sz="2000" i="1" dirty="0" smtClean="0"/>
              <a:t>A Leader's Legacy</a:t>
            </a:r>
          </a:p>
        </p:txBody>
      </p:sp>
    </p:spTree>
  </p:cSld>
  <p:clrMapOvr>
    <a:masterClrMapping/>
  </p:clrMapOvr>
  <p:transition advClick="0" advTm="12000">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676400"/>
            <a:ext cx="8229600" cy="1524000"/>
          </a:xfrm>
        </p:spPr>
        <p:txBody>
          <a:bodyPr/>
          <a:lstStyle/>
          <a:p>
            <a:pPr algn="ctr"/>
            <a:r>
              <a:rPr lang="en-US" dirty="0" smtClean="0"/>
              <a:t>SIMposium</a:t>
            </a:r>
            <a:endParaRPr lang="en-US" dirty="0"/>
          </a:p>
        </p:txBody>
      </p:sp>
      <p:sp>
        <p:nvSpPr>
          <p:cNvPr id="5" name="Text Placeholder 4"/>
          <p:cNvSpPr>
            <a:spLocks noGrp="1"/>
          </p:cNvSpPr>
          <p:nvPr>
            <p:ph type="body" idx="1"/>
          </p:nvPr>
        </p:nvSpPr>
        <p:spPr>
          <a:xfrm>
            <a:off x="457200" y="3322637"/>
            <a:ext cx="8229600" cy="792163"/>
          </a:xfrm>
        </p:spPr>
        <p:txBody>
          <a:bodyPr>
            <a:noAutofit/>
          </a:bodyPr>
          <a:lstStyle/>
          <a:p>
            <a:pPr algn="ctr">
              <a:buNone/>
            </a:pPr>
            <a:r>
              <a:rPr lang="en-US" dirty="0" smtClean="0"/>
              <a:t>8-10 November</a:t>
            </a:r>
          </a:p>
          <a:p>
            <a:pPr algn="ctr">
              <a:buNone/>
            </a:pPr>
            <a:r>
              <a:rPr lang="en-US" dirty="0" smtClean="0"/>
              <a:t>Seattle, WA</a:t>
            </a:r>
            <a:endParaRPr lang="en-US" dirty="0"/>
          </a:p>
        </p:txBody>
      </p:sp>
    </p:spTree>
  </p:cSld>
  <p:clrMapOvr>
    <a:masterClrMapping/>
  </p:clrMapOvr>
  <p:transition advClick="0" advTm="7000">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916198"/>
            <a:ext cx="8229600" cy="838200"/>
          </a:xfrm>
        </p:spPr>
        <p:txBody>
          <a:bodyPr>
            <a:noAutofit/>
          </a:bodyPr>
          <a:lstStyle/>
          <a:p>
            <a:r>
              <a:rPr lang="en-US" sz="3200" dirty="0" smtClean="0"/>
              <a:t/>
            </a:r>
            <a:br>
              <a:rPr lang="en-US" sz="3200" dirty="0" smtClean="0"/>
            </a:br>
            <a:r>
              <a:rPr lang="en-US" sz="4000" dirty="0" smtClean="0"/>
              <a:t>Plan your life and then find a career that fits into it.</a:t>
            </a:r>
            <a:endParaRPr lang="en-US" sz="4000" dirty="0"/>
          </a:p>
        </p:txBody>
      </p:sp>
      <p:sp>
        <p:nvSpPr>
          <p:cNvPr id="5" name="TextBox 4"/>
          <p:cNvSpPr txBox="1"/>
          <p:nvPr/>
        </p:nvSpPr>
        <p:spPr>
          <a:xfrm>
            <a:off x="2895600" y="3886200"/>
            <a:ext cx="5715000" cy="523220"/>
          </a:xfrm>
          <a:prstGeom prst="rect">
            <a:avLst/>
          </a:prstGeom>
          <a:noFill/>
        </p:spPr>
        <p:txBody>
          <a:bodyPr wrap="square" rtlCol="0">
            <a:spAutoFit/>
          </a:bodyPr>
          <a:lstStyle/>
          <a:p>
            <a:pPr algn="r">
              <a:buFontTx/>
              <a:buChar char="-"/>
            </a:pPr>
            <a:r>
              <a:rPr lang="en-US" dirty="0" smtClean="0"/>
              <a:t> RLF Graduation</a:t>
            </a:r>
            <a:endParaRPr lang="en-US" i="1" dirty="0" smtClean="0"/>
          </a:p>
        </p:txBody>
      </p:sp>
    </p:spTree>
  </p:cSld>
  <p:clrMapOvr>
    <a:masterClrMapping/>
  </p:clrMapOvr>
  <p:transition advClick="0" advTm="12000">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154978"/>
            <a:ext cx="8229600" cy="838200"/>
          </a:xfrm>
        </p:spPr>
        <p:txBody>
          <a:bodyPr>
            <a:noAutofit/>
          </a:bodyPr>
          <a:lstStyle/>
          <a:p>
            <a:r>
              <a:rPr lang="en-US" sz="3200" dirty="0" smtClean="0"/>
              <a:t/>
            </a:r>
            <a:br>
              <a:rPr lang="en-US" sz="3200" dirty="0" smtClean="0"/>
            </a:br>
            <a:r>
              <a:rPr lang="en-US" sz="4000" dirty="0" smtClean="0"/>
              <a:t>There's no such thing as perfection, but in striving for perfection, we can obtain excellence.</a:t>
            </a:r>
            <a:endParaRPr lang="en-US" sz="4000" dirty="0"/>
          </a:p>
        </p:txBody>
      </p:sp>
      <p:sp>
        <p:nvSpPr>
          <p:cNvPr id="5" name="TextBox 4"/>
          <p:cNvSpPr txBox="1"/>
          <p:nvPr/>
        </p:nvSpPr>
        <p:spPr>
          <a:xfrm>
            <a:off x="2895600" y="4124980"/>
            <a:ext cx="5715000" cy="523220"/>
          </a:xfrm>
          <a:prstGeom prst="rect">
            <a:avLst/>
          </a:prstGeom>
          <a:noFill/>
        </p:spPr>
        <p:txBody>
          <a:bodyPr wrap="square" rtlCol="0">
            <a:spAutoFit/>
          </a:bodyPr>
          <a:lstStyle/>
          <a:p>
            <a:pPr algn="r">
              <a:buFontTx/>
              <a:buChar char="-"/>
            </a:pPr>
            <a:r>
              <a:rPr lang="en-US" dirty="0" smtClean="0"/>
              <a:t> RLF Graduation</a:t>
            </a:r>
            <a:endParaRPr lang="en-US" i="1" dirty="0" smtClean="0"/>
          </a:p>
        </p:txBody>
      </p:sp>
    </p:spTree>
  </p:cSld>
  <p:clrMapOvr>
    <a:masterClrMapping/>
  </p:clrMapOvr>
  <p:transition advClick="0" advTm="12000">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514600"/>
            <a:ext cx="8229600" cy="838200"/>
          </a:xfrm>
        </p:spPr>
        <p:txBody>
          <a:bodyPr>
            <a:noAutofit/>
          </a:bodyPr>
          <a:lstStyle/>
          <a:p>
            <a:pPr algn="ctr"/>
            <a:r>
              <a:rPr lang="en-US" sz="3200" dirty="0" smtClean="0"/>
              <a:t/>
            </a:r>
            <a:br>
              <a:rPr lang="en-US" sz="3200" dirty="0" smtClean="0"/>
            </a:br>
            <a:r>
              <a:rPr lang="en-US" sz="4000" dirty="0" smtClean="0"/>
              <a:t>7,323 Pages Read!</a:t>
            </a:r>
            <a:endParaRPr lang="en-US" sz="4000" dirty="0"/>
          </a:p>
        </p:txBody>
      </p:sp>
      <p:sp>
        <p:nvSpPr>
          <p:cNvPr id="5" name="TextBox 4"/>
          <p:cNvSpPr txBox="1"/>
          <p:nvPr/>
        </p:nvSpPr>
        <p:spPr>
          <a:xfrm>
            <a:off x="2895600" y="3484602"/>
            <a:ext cx="5715000" cy="523220"/>
          </a:xfrm>
          <a:prstGeom prst="rect">
            <a:avLst/>
          </a:prstGeom>
          <a:noFill/>
        </p:spPr>
        <p:txBody>
          <a:bodyPr wrap="square" rtlCol="0">
            <a:spAutoFit/>
          </a:bodyPr>
          <a:lstStyle/>
          <a:p>
            <a:pPr algn="r">
              <a:buFontTx/>
              <a:buChar char="-"/>
            </a:pPr>
            <a:r>
              <a:rPr lang="en-US" dirty="0" smtClean="0"/>
              <a:t> RLF Graduation</a:t>
            </a:r>
            <a:endParaRPr lang="en-US" i="1" dirty="0" smtClean="0"/>
          </a:p>
        </p:txBody>
      </p:sp>
    </p:spTree>
  </p:cSld>
  <p:clrMapOvr>
    <a:masterClrMapping/>
  </p:clrMapOvr>
  <p:transition advClick="0" advTm="12000">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819400"/>
            <a:ext cx="8229600" cy="838200"/>
          </a:xfrm>
        </p:spPr>
        <p:txBody>
          <a:bodyPr>
            <a:noAutofit/>
          </a:bodyPr>
          <a:lstStyle/>
          <a:p>
            <a:r>
              <a:rPr lang="en-US" sz="3200" dirty="0" smtClean="0"/>
              <a:t/>
            </a:r>
            <a:br>
              <a:rPr lang="en-US" sz="3200" dirty="0" smtClean="0"/>
            </a:br>
            <a:r>
              <a:rPr lang="en-US" sz="4000" dirty="0" smtClean="0"/>
              <a:t>In life, if you stop learning, you stop leading.</a:t>
            </a:r>
            <a:endParaRPr lang="en-US" sz="4000" dirty="0"/>
          </a:p>
        </p:txBody>
      </p:sp>
      <p:sp>
        <p:nvSpPr>
          <p:cNvPr id="5" name="TextBox 4"/>
          <p:cNvSpPr txBox="1"/>
          <p:nvPr/>
        </p:nvSpPr>
        <p:spPr>
          <a:xfrm>
            <a:off x="2895600" y="3789402"/>
            <a:ext cx="5715000" cy="523220"/>
          </a:xfrm>
          <a:prstGeom prst="rect">
            <a:avLst/>
          </a:prstGeom>
          <a:noFill/>
        </p:spPr>
        <p:txBody>
          <a:bodyPr wrap="square" rtlCol="0">
            <a:spAutoFit/>
          </a:bodyPr>
          <a:lstStyle/>
          <a:p>
            <a:pPr algn="r">
              <a:buFontTx/>
              <a:buChar char="-"/>
            </a:pPr>
            <a:r>
              <a:rPr lang="en-US" dirty="0" smtClean="0"/>
              <a:t> RLF Graduation</a:t>
            </a:r>
            <a:endParaRPr lang="en-US" i="1" dirty="0" smtClean="0"/>
          </a:p>
        </p:txBody>
      </p:sp>
    </p:spTree>
  </p:cSld>
  <p:clrMapOvr>
    <a:masterClrMapping/>
  </p:clrMapOvr>
  <p:transition advClick="0" advTm="12000">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78778"/>
            <a:ext cx="8229600" cy="838200"/>
          </a:xfrm>
        </p:spPr>
        <p:txBody>
          <a:bodyPr>
            <a:noAutofit/>
          </a:bodyPr>
          <a:lstStyle/>
          <a:p>
            <a:r>
              <a:rPr lang="en-US" sz="3200" dirty="0" smtClean="0"/>
              <a:t/>
            </a:r>
            <a:br>
              <a:rPr lang="en-US" sz="3200" dirty="0" smtClean="0"/>
            </a:br>
            <a:r>
              <a:rPr lang="en-US" sz="4000" dirty="0" smtClean="0"/>
              <a:t>The only thing standing in the way of achieving our goals, is the belief that it's possible.</a:t>
            </a:r>
            <a:endParaRPr lang="en-US" sz="4000" dirty="0"/>
          </a:p>
        </p:txBody>
      </p:sp>
      <p:sp>
        <p:nvSpPr>
          <p:cNvPr id="5" name="TextBox 4"/>
          <p:cNvSpPr txBox="1"/>
          <p:nvPr/>
        </p:nvSpPr>
        <p:spPr>
          <a:xfrm>
            <a:off x="2895600" y="4048780"/>
            <a:ext cx="5715000" cy="523220"/>
          </a:xfrm>
          <a:prstGeom prst="rect">
            <a:avLst/>
          </a:prstGeom>
          <a:noFill/>
        </p:spPr>
        <p:txBody>
          <a:bodyPr wrap="square" rtlCol="0">
            <a:spAutoFit/>
          </a:bodyPr>
          <a:lstStyle/>
          <a:p>
            <a:pPr algn="r">
              <a:buFontTx/>
              <a:buChar char="-"/>
            </a:pPr>
            <a:r>
              <a:rPr lang="en-US" dirty="0" smtClean="0"/>
              <a:t> RLF Graduation</a:t>
            </a:r>
            <a:endParaRPr lang="en-US" i="1" dirty="0" smtClean="0"/>
          </a:p>
        </p:txBody>
      </p:sp>
    </p:spTree>
  </p:cSld>
  <p:clrMapOvr>
    <a:masterClrMapping/>
  </p:clrMapOvr>
  <p:transition advClick="0" advTm="12000">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78778"/>
            <a:ext cx="8229600" cy="838200"/>
          </a:xfrm>
        </p:spPr>
        <p:txBody>
          <a:bodyPr>
            <a:noAutofit/>
          </a:bodyPr>
          <a:lstStyle/>
          <a:p>
            <a:r>
              <a:rPr lang="en-US" sz="3200" dirty="0" smtClean="0"/>
              <a:t/>
            </a:r>
            <a:br>
              <a:rPr lang="en-US" sz="3200" dirty="0" smtClean="0"/>
            </a:br>
            <a:r>
              <a:rPr lang="en-US" sz="4000" dirty="0" smtClean="0"/>
              <a:t>It doesn't matter whether you can draw or not!</a:t>
            </a:r>
            <a:endParaRPr lang="en-US" sz="4000" dirty="0"/>
          </a:p>
        </p:txBody>
      </p:sp>
      <p:sp>
        <p:nvSpPr>
          <p:cNvPr id="5" name="TextBox 4"/>
          <p:cNvSpPr txBox="1"/>
          <p:nvPr/>
        </p:nvSpPr>
        <p:spPr>
          <a:xfrm>
            <a:off x="2209800" y="4048780"/>
            <a:ext cx="6400800" cy="523220"/>
          </a:xfrm>
          <a:prstGeom prst="rect">
            <a:avLst/>
          </a:prstGeom>
          <a:noFill/>
        </p:spPr>
        <p:txBody>
          <a:bodyPr wrap="square" rtlCol="0">
            <a:spAutoFit/>
          </a:bodyPr>
          <a:lstStyle/>
          <a:p>
            <a:pPr algn="r">
              <a:buFontTx/>
              <a:buChar char="-"/>
            </a:pPr>
            <a:r>
              <a:rPr lang="en-US" dirty="0" smtClean="0"/>
              <a:t> Dan Roam, "The Back of the Napkin"</a:t>
            </a:r>
            <a:endParaRPr lang="en-US" i="1" dirty="0" smtClean="0"/>
          </a:p>
        </p:txBody>
      </p:sp>
    </p:spTree>
  </p:cSld>
  <p:clrMapOvr>
    <a:masterClrMapping/>
  </p:clrMapOvr>
  <p:transition advClick="0" advTm="12000">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429000"/>
            <a:ext cx="8229600" cy="838200"/>
          </a:xfrm>
        </p:spPr>
        <p:txBody>
          <a:bodyPr>
            <a:noAutofit/>
          </a:bodyPr>
          <a:lstStyle/>
          <a:p>
            <a:r>
              <a:rPr lang="en-US" sz="3200" dirty="0" smtClean="0"/>
              <a:t/>
            </a:r>
            <a:br>
              <a:rPr lang="en-US" sz="3200" dirty="0" smtClean="0"/>
            </a:br>
            <a:r>
              <a:rPr lang="en-US" sz="4000" dirty="0" smtClean="0"/>
              <a:t>Whoever best describes a problem is the one most likely to solve it, and whoever draws the best picture gets the most funding.</a:t>
            </a:r>
            <a:endParaRPr lang="en-US" sz="4000" dirty="0"/>
          </a:p>
        </p:txBody>
      </p:sp>
      <p:sp>
        <p:nvSpPr>
          <p:cNvPr id="5" name="TextBox 4"/>
          <p:cNvSpPr txBox="1"/>
          <p:nvPr/>
        </p:nvSpPr>
        <p:spPr>
          <a:xfrm>
            <a:off x="2209800" y="4399002"/>
            <a:ext cx="6400800" cy="523220"/>
          </a:xfrm>
          <a:prstGeom prst="rect">
            <a:avLst/>
          </a:prstGeom>
          <a:noFill/>
        </p:spPr>
        <p:txBody>
          <a:bodyPr wrap="square" rtlCol="0">
            <a:spAutoFit/>
          </a:bodyPr>
          <a:lstStyle/>
          <a:p>
            <a:pPr algn="r">
              <a:buFontTx/>
              <a:buChar char="-"/>
            </a:pPr>
            <a:r>
              <a:rPr lang="en-US" dirty="0" smtClean="0"/>
              <a:t> Dan Roam, "The Back of the Napkin"</a:t>
            </a:r>
            <a:endParaRPr lang="en-US" i="1" dirty="0" smtClean="0"/>
          </a:p>
        </p:txBody>
      </p:sp>
    </p:spTree>
  </p:cSld>
  <p:clrMapOvr>
    <a:masterClrMapping/>
  </p:clrMapOvr>
  <p:transition advClick="0" advTm="12000">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895600"/>
            <a:ext cx="8229600" cy="838200"/>
          </a:xfrm>
        </p:spPr>
        <p:txBody>
          <a:bodyPr>
            <a:noAutofit/>
          </a:bodyPr>
          <a:lstStyle/>
          <a:p>
            <a:r>
              <a:rPr lang="en-US" sz="3200" dirty="0" smtClean="0"/>
              <a:t/>
            </a:r>
            <a:br>
              <a:rPr lang="en-US" sz="3200" dirty="0" smtClean="0"/>
            </a:br>
            <a:r>
              <a:rPr lang="en-US" sz="4000" dirty="0" smtClean="0"/>
              <a:t>The barrier to change is not too little caring…  It is too much complexity.</a:t>
            </a:r>
            <a:endParaRPr lang="en-US" sz="4000" dirty="0"/>
          </a:p>
        </p:txBody>
      </p:sp>
      <p:sp>
        <p:nvSpPr>
          <p:cNvPr id="5" name="TextBox 4"/>
          <p:cNvSpPr txBox="1"/>
          <p:nvPr/>
        </p:nvSpPr>
        <p:spPr>
          <a:xfrm>
            <a:off x="2209800" y="3896380"/>
            <a:ext cx="6400800" cy="523220"/>
          </a:xfrm>
          <a:prstGeom prst="rect">
            <a:avLst/>
          </a:prstGeom>
          <a:noFill/>
        </p:spPr>
        <p:txBody>
          <a:bodyPr wrap="square" rtlCol="0">
            <a:spAutoFit/>
          </a:bodyPr>
          <a:lstStyle/>
          <a:p>
            <a:pPr algn="r">
              <a:buFontTx/>
              <a:buChar char="-"/>
            </a:pPr>
            <a:r>
              <a:rPr lang="en-US" dirty="0" smtClean="0"/>
              <a:t> Dan Roam, "The Back of the Napkin"</a:t>
            </a:r>
            <a:endParaRPr lang="en-US" i="1" dirty="0" smtClean="0"/>
          </a:p>
        </p:txBody>
      </p:sp>
    </p:spTree>
  </p:cSld>
  <p:clrMapOvr>
    <a:masterClrMapping/>
  </p:clrMapOvr>
  <p:transition advClick="0" advTm="12000">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676400"/>
            <a:ext cx="8229600" cy="2667000"/>
          </a:xfrm>
        </p:spPr>
        <p:txBody>
          <a:bodyPr>
            <a:normAutofit/>
          </a:bodyPr>
          <a:lstStyle/>
          <a:p>
            <a:r>
              <a:rPr lang="en-US" dirty="0" smtClean="0"/>
              <a:t>We tend to judge others by their actions and ourselves by our intent.</a:t>
            </a:r>
            <a:endParaRPr lang="en-US" dirty="0"/>
          </a:p>
        </p:txBody>
      </p:sp>
      <p:sp>
        <p:nvSpPr>
          <p:cNvPr id="5" name="TextBox 4"/>
          <p:cNvSpPr txBox="1"/>
          <p:nvPr/>
        </p:nvSpPr>
        <p:spPr>
          <a:xfrm>
            <a:off x="6019800" y="4429780"/>
            <a:ext cx="2257285" cy="523220"/>
          </a:xfrm>
          <a:prstGeom prst="rect">
            <a:avLst/>
          </a:prstGeom>
          <a:noFill/>
        </p:spPr>
        <p:txBody>
          <a:bodyPr wrap="none" rtlCol="0">
            <a:spAutoFit/>
          </a:bodyPr>
          <a:lstStyle/>
          <a:p>
            <a:r>
              <a:rPr lang="en-US" dirty="0" smtClean="0"/>
              <a:t>- Cliff Higbee</a:t>
            </a:r>
            <a:endParaRPr lang="en-US" dirty="0"/>
          </a:p>
        </p:txBody>
      </p:sp>
    </p:spTree>
  </p:cSld>
  <p:clrMapOvr>
    <a:masterClrMapping/>
  </p:clrMapOvr>
  <p:transition advClick="0" advTm="7000">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895600"/>
            <a:ext cx="8229600" cy="838200"/>
          </a:xfrm>
        </p:spPr>
        <p:txBody>
          <a:bodyPr>
            <a:noAutofit/>
          </a:bodyPr>
          <a:lstStyle/>
          <a:p>
            <a:r>
              <a:rPr lang="en-US" sz="3200" dirty="0" smtClean="0"/>
              <a:t/>
            </a:r>
            <a:br>
              <a:rPr lang="en-US" sz="3200" dirty="0" smtClean="0"/>
            </a:br>
            <a:r>
              <a:rPr lang="en-US" sz="4000" dirty="0" smtClean="0"/>
              <a:t>The more human your picture, the more human the response.</a:t>
            </a:r>
            <a:endParaRPr lang="en-US" sz="4000" dirty="0"/>
          </a:p>
        </p:txBody>
      </p:sp>
      <p:sp>
        <p:nvSpPr>
          <p:cNvPr id="5" name="TextBox 4"/>
          <p:cNvSpPr txBox="1"/>
          <p:nvPr/>
        </p:nvSpPr>
        <p:spPr>
          <a:xfrm>
            <a:off x="2209800" y="3896380"/>
            <a:ext cx="6400800" cy="523220"/>
          </a:xfrm>
          <a:prstGeom prst="rect">
            <a:avLst/>
          </a:prstGeom>
          <a:noFill/>
        </p:spPr>
        <p:txBody>
          <a:bodyPr wrap="square" rtlCol="0">
            <a:spAutoFit/>
          </a:bodyPr>
          <a:lstStyle/>
          <a:p>
            <a:pPr algn="r">
              <a:buFontTx/>
              <a:buChar char="-"/>
            </a:pPr>
            <a:r>
              <a:rPr lang="en-US" dirty="0" smtClean="0"/>
              <a:t> Dan Roam, "The Back of the Napkin"</a:t>
            </a:r>
            <a:endParaRPr lang="en-US" i="1" dirty="0" smtClean="0"/>
          </a:p>
        </p:txBody>
      </p:sp>
    </p:spTree>
  </p:cSld>
  <p:clrMapOvr>
    <a:masterClrMapping/>
  </p:clrMapOvr>
  <p:transition advClick="0" advTm="12000">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352800"/>
            <a:ext cx="8229600" cy="838200"/>
          </a:xfrm>
        </p:spPr>
        <p:txBody>
          <a:bodyPr>
            <a:noAutofit/>
          </a:bodyPr>
          <a:lstStyle/>
          <a:p>
            <a:r>
              <a:rPr lang="en-US" sz="3200" dirty="0" smtClean="0"/>
              <a:t/>
            </a:r>
            <a:br>
              <a:rPr lang="en-US" sz="3200" dirty="0" smtClean="0"/>
            </a:br>
            <a:r>
              <a:rPr lang="en-US" sz="4000" dirty="0" smtClean="0"/>
              <a:t>We spend a </a:t>
            </a:r>
            <a:r>
              <a:rPr lang="en-US" sz="4000" u="sng" dirty="0" smtClean="0"/>
              <a:t>lot</a:t>
            </a:r>
            <a:r>
              <a:rPr lang="en-US" sz="4000" dirty="0" smtClean="0"/>
              <a:t> of time teaching people what to DO, but we don't spend enough time teaching people what to STOP.</a:t>
            </a:r>
            <a:endParaRPr lang="en-US" sz="4000" dirty="0"/>
          </a:p>
        </p:txBody>
      </p:sp>
      <p:sp>
        <p:nvSpPr>
          <p:cNvPr id="5" name="TextBox 4"/>
          <p:cNvSpPr txBox="1"/>
          <p:nvPr/>
        </p:nvSpPr>
        <p:spPr>
          <a:xfrm>
            <a:off x="990600" y="4353580"/>
            <a:ext cx="7620000" cy="523220"/>
          </a:xfrm>
          <a:prstGeom prst="rect">
            <a:avLst/>
          </a:prstGeom>
          <a:noFill/>
        </p:spPr>
        <p:txBody>
          <a:bodyPr wrap="square" rtlCol="0">
            <a:spAutoFit/>
          </a:bodyPr>
          <a:lstStyle/>
          <a:p>
            <a:pPr algn="r">
              <a:buFontTx/>
              <a:buChar char="-"/>
            </a:pPr>
            <a:r>
              <a:rPr lang="en-US" dirty="0" smtClean="0"/>
              <a:t> Marshall Goldsmith (quoting Peter Drucker)</a:t>
            </a:r>
            <a:endParaRPr lang="en-US" i="1" dirty="0" smtClean="0"/>
          </a:p>
        </p:txBody>
      </p:sp>
    </p:spTree>
  </p:cSld>
  <p:clrMapOvr>
    <a:masterClrMapping/>
  </p:clrMapOvr>
  <p:transition advClick="0" advTm="12000">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895600"/>
            <a:ext cx="8229600" cy="838200"/>
          </a:xfrm>
        </p:spPr>
        <p:txBody>
          <a:bodyPr>
            <a:noAutofit/>
          </a:bodyPr>
          <a:lstStyle/>
          <a:p>
            <a:r>
              <a:rPr lang="en-US" sz="3200" dirty="0" smtClean="0"/>
              <a:t/>
            </a:r>
            <a:br>
              <a:rPr lang="en-US" sz="3200" dirty="0" smtClean="0"/>
            </a:br>
            <a:r>
              <a:rPr lang="en-US" sz="4000" dirty="0" smtClean="0"/>
              <a:t>Don't let your suggestions become orders.</a:t>
            </a:r>
            <a:endParaRPr lang="en-US" sz="4000" dirty="0"/>
          </a:p>
        </p:txBody>
      </p:sp>
      <p:sp>
        <p:nvSpPr>
          <p:cNvPr id="5" name="TextBox 4"/>
          <p:cNvSpPr txBox="1"/>
          <p:nvPr/>
        </p:nvSpPr>
        <p:spPr>
          <a:xfrm>
            <a:off x="990600" y="3896380"/>
            <a:ext cx="7620000" cy="523220"/>
          </a:xfrm>
          <a:prstGeom prst="rect">
            <a:avLst/>
          </a:prstGeom>
          <a:noFill/>
        </p:spPr>
        <p:txBody>
          <a:bodyPr wrap="square" rtlCol="0">
            <a:spAutoFit/>
          </a:bodyPr>
          <a:lstStyle/>
          <a:p>
            <a:pPr algn="r">
              <a:buFontTx/>
              <a:buChar char="-"/>
            </a:pPr>
            <a:r>
              <a:rPr lang="en-US" dirty="0" smtClean="0"/>
              <a:t> Marshall Goldsmith</a:t>
            </a:r>
            <a:endParaRPr lang="en-US" i="1" dirty="0" smtClean="0"/>
          </a:p>
        </p:txBody>
      </p:sp>
    </p:spTree>
  </p:cSld>
  <p:clrMapOvr>
    <a:masterClrMapping/>
  </p:clrMapOvr>
  <p:transition advClick="0" advTm="12000">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124200"/>
            <a:ext cx="8229600" cy="838200"/>
          </a:xfrm>
        </p:spPr>
        <p:txBody>
          <a:bodyPr>
            <a:noAutofit/>
          </a:bodyPr>
          <a:lstStyle/>
          <a:p>
            <a:r>
              <a:rPr lang="en-US" sz="3200" dirty="0" smtClean="0"/>
              <a:t/>
            </a:r>
            <a:br>
              <a:rPr lang="en-US" sz="3200" dirty="0" smtClean="0"/>
            </a:br>
            <a:r>
              <a:rPr lang="en-US" sz="4000" dirty="0" smtClean="0"/>
              <a:t>Don't waste your time with those who don't care.  Spend your time with those who do.</a:t>
            </a:r>
            <a:endParaRPr lang="en-US" sz="4000" dirty="0"/>
          </a:p>
        </p:txBody>
      </p:sp>
      <p:sp>
        <p:nvSpPr>
          <p:cNvPr id="5" name="TextBox 4"/>
          <p:cNvSpPr txBox="1"/>
          <p:nvPr/>
        </p:nvSpPr>
        <p:spPr>
          <a:xfrm>
            <a:off x="990600" y="4124980"/>
            <a:ext cx="7620000" cy="523220"/>
          </a:xfrm>
          <a:prstGeom prst="rect">
            <a:avLst/>
          </a:prstGeom>
          <a:noFill/>
        </p:spPr>
        <p:txBody>
          <a:bodyPr wrap="square" rtlCol="0">
            <a:spAutoFit/>
          </a:bodyPr>
          <a:lstStyle/>
          <a:p>
            <a:pPr algn="r">
              <a:buFontTx/>
              <a:buChar char="-"/>
            </a:pPr>
            <a:r>
              <a:rPr lang="en-US" dirty="0" smtClean="0"/>
              <a:t> Marshall Goldsmith</a:t>
            </a:r>
            <a:endParaRPr lang="en-US" i="1" dirty="0" smtClean="0"/>
          </a:p>
        </p:txBody>
      </p:sp>
    </p:spTree>
  </p:cSld>
  <p:clrMapOvr>
    <a:masterClrMapping/>
  </p:clrMapOvr>
  <p:transition advClick="0" advTm="12000">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90600" y="4124980"/>
            <a:ext cx="7620000" cy="523220"/>
          </a:xfrm>
          <a:prstGeom prst="rect">
            <a:avLst/>
          </a:prstGeom>
          <a:noFill/>
        </p:spPr>
        <p:txBody>
          <a:bodyPr wrap="square" rtlCol="0">
            <a:spAutoFit/>
          </a:bodyPr>
          <a:lstStyle/>
          <a:p>
            <a:pPr algn="r">
              <a:buFontTx/>
              <a:buChar char="-"/>
            </a:pPr>
            <a:r>
              <a:rPr lang="en-US" dirty="0" smtClean="0"/>
              <a:t> RLF Foundations</a:t>
            </a:r>
            <a:endParaRPr lang="en-US" i="1" dirty="0" smtClean="0"/>
          </a:p>
        </p:txBody>
      </p:sp>
      <p:graphicFrame>
        <p:nvGraphicFramePr>
          <p:cNvPr id="7" name="Diagram 6"/>
          <p:cNvGraphicFramePr/>
          <p:nvPr/>
        </p:nvGraphicFramePr>
        <p:xfrm>
          <a:off x="1524000" y="11938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advTm="12000">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429000"/>
            <a:ext cx="8229600" cy="838200"/>
          </a:xfrm>
        </p:spPr>
        <p:txBody>
          <a:bodyPr>
            <a:noAutofit/>
          </a:bodyPr>
          <a:lstStyle/>
          <a:p>
            <a:r>
              <a:rPr lang="en-US" sz="3200" dirty="0" smtClean="0"/>
              <a:t/>
            </a:r>
            <a:br>
              <a:rPr lang="en-US" sz="3200" dirty="0" smtClean="0"/>
            </a:br>
            <a:r>
              <a:rPr lang="en-US" sz="4000" dirty="0" smtClean="0"/>
              <a:t>You only need to be good at 2 things in life…  Learning and Changing!</a:t>
            </a:r>
            <a:br>
              <a:rPr lang="en-US" sz="4000" dirty="0" smtClean="0"/>
            </a:br>
            <a:r>
              <a:rPr lang="en-US" sz="4000" dirty="0" smtClean="0"/>
              <a:t/>
            </a:r>
            <a:br>
              <a:rPr lang="en-US" sz="4000" dirty="0" smtClean="0"/>
            </a:br>
            <a:r>
              <a:rPr lang="en-US" sz="4000" dirty="0" smtClean="0"/>
              <a:t>You have to learn it to lead it.</a:t>
            </a:r>
            <a:endParaRPr lang="en-US" sz="4000" dirty="0"/>
          </a:p>
        </p:txBody>
      </p:sp>
      <p:sp>
        <p:nvSpPr>
          <p:cNvPr id="5" name="TextBox 4"/>
          <p:cNvSpPr txBox="1"/>
          <p:nvPr/>
        </p:nvSpPr>
        <p:spPr>
          <a:xfrm>
            <a:off x="990600" y="4582180"/>
            <a:ext cx="7620000" cy="523220"/>
          </a:xfrm>
          <a:prstGeom prst="rect">
            <a:avLst/>
          </a:prstGeom>
          <a:noFill/>
        </p:spPr>
        <p:txBody>
          <a:bodyPr wrap="square" rtlCol="0">
            <a:spAutoFit/>
          </a:bodyPr>
          <a:lstStyle/>
          <a:p>
            <a:pPr algn="r">
              <a:buFontTx/>
              <a:buChar char="-"/>
            </a:pPr>
            <a:r>
              <a:rPr lang="en-US" dirty="0" smtClean="0"/>
              <a:t> Darwin John</a:t>
            </a:r>
            <a:endParaRPr lang="en-US" i="1" dirty="0" smtClean="0"/>
          </a:p>
        </p:txBody>
      </p:sp>
    </p:spTree>
  </p:cSld>
  <p:clrMapOvr>
    <a:masterClrMapping/>
  </p:clrMapOvr>
  <p:transition advClick="0" advTm="12000">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1524000"/>
          </a:xfrm>
        </p:spPr>
        <p:txBody>
          <a:bodyPr>
            <a:noAutofit/>
          </a:bodyPr>
          <a:lstStyle/>
          <a:p>
            <a:r>
              <a:rPr lang="en-US" sz="3200" dirty="0" smtClean="0"/>
              <a:t/>
            </a:r>
            <a:br>
              <a:rPr lang="en-US" sz="3200" dirty="0" smtClean="0"/>
            </a:br>
            <a:r>
              <a:rPr lang="en-US" sz="4000" dirty="0" smtClean="0"/>
              <a:t>RLF Principles</a:t>
            </a:r>
            <a:endParaRPr lang="en-US" sz="4000" dirty="0"/>
          </a:p>
        </p:txBody>
      </p:sp>
      <p:sp>
        <p:nvSpPr>
          <p:cNvPr id="6" name="Content Placeholder 5"/>
          <p:cNvSpPr>
            <a:spLocks noGrp="1"/>
          </p:cNvSpPr>
          <p:nvPr>
            <p:ph idx="1"/>
          </p:nvPr>
        </p:nvSpPr>
        <p:spPr>
          <a:xfrm>
            <a:off x="457200" y="1874837"/>
            <a:ext cx="8229600" cy="4114800"/>
          </a:xfrm>
        </p:spPr>
        <p:txBody>
          <a:bodyPr/>
          <a:lstStyle/>
          <a:p>
            <a:r>
              <a:rPr lang="en-US" dirty="0" smtClean="0"/>
              <a:t>Learning continuously</a:t>
            </a:r>
          </a:p>
          <a:p>
            <a:r>
              <a:rPr lang="en-US" dirty="0" smtClean="0"/>
              <a:t>Reading</a:t>
            </a:r>
          </a:p>
          <a:p>
            <a:r>
              <a:rPr lang="en-US" dirty="0" smtClean="0"/>
              <a:t>Listening</a:t>
            </a:r>
          </a:p>
          <a:p>
            <a:r>
              <a:rPr lang="en-US" dirty="0" smtClean="0"/>
              <a:t>Becoming, not doing; authenticity trumps all</a:t>
            </a:r>
          </a:p>
          <a:p>
            <a:r>
              <a:rPr lang="en-US" dirty="0" smtClean="0"/>
              <a:t>Being very clear on yourself</a:t>
            </a:r>
          </a:p>
          <a:p>
            <a:r>
              <a:rPr lang="en-US" dirty="0" smtClean="0"/>
              <a:t>Integrating</a:t>
            </a:r>
          </a:p>
          <a:p>
            <a:r>
              <a:rPr lang="en-US" dirty="0" smtClean="0"/>
              <a:t>Giving back</a:t>
            </a:r>
          </a:p>
        </p:txBody>
      </p:sp>
    </p:spTree>
  </p:cSld>
  <p:clrMapOvr>
    <a:masterClrMapping/>
  </p:clrMapOvr>
  <p:transition advClick="0" advTm="12000">
    <p:fad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438400"/>
            <a:ext cx="8229600" cy="838200"/>
          </a:xfrm>
        </p:spPr>
        <p:txBody>
          <a:bodyPr>
            <a:noAutofit/>
          </a:bodyPr>
          <a:lstStyle/>
          <a:p>
            <a:pPr algn="ctr"/>
            <a:r>
              <a:rPr lang="en-US" sz="3200" dirty="0" smtClean="0"/>
              <a:t/>
            </a:r>
            <a:br>
              <a:rPr lang="en-US" sz="3200" dirty="0" smtClean="0"/>
            </a:br>
            <a:r>
              <a:rPr lang="en-US" sz="4000" dirty="0" smtClean="0"/>
              <a:t>Destiny is Origin!</a:t>
            </a:r>
            <a:endParaRPr lang="en-US" sz="4000" dirty="0"/>
          </a:p>
        </p:txBody>
      </p:sp>
      <p:sp>
        <p:nvSpPr>
          <p:cNvPr id="5" name="TextBox 4"/>
          <p:cNvSpPr txBox="1"/>
          <p:nvPr/>
        </p:nvSpPr>
        <p:spPr>
          <a:xfrm>
            <a:off x="990600" y="3591580"/>
            <a:ext cx="7620000" cy="523220"/>
          </a:xfrm>
          <a:prstGeom prst="rect">
            <a:avLst/>
          </a:prstGeom>
          <a:noFill/>
        </p:spPr>
        <p:txBody>
          <a:bodyPr wrap="square" rtlCol="0">
            <a:spAutoFit/>
          </a:bodyPr>
          <a:lstStyle/>
          <a:p>
            <a:pPr algn="r">
              <a:buFontTx/>
              <a:buChar char="-"/>
            </a:pPr>
            <a:r>
              <a:rPr lang="en-US" dirty="0" smtClean="0"/>
              <a:t> Darwin John and Bob Rouse</a:t>
            </a:r>
            <a:endParaRPr lang="en-US" i="1" dirty="0" smtClean="0"/>
          </a:p>
        </p:txBody>
      </p:sp>
    </p:spTree>
  </p:cSld>
  <p:clrMapOvr>
    <a:masterClrMapping/>
  </p:clrMapOvr>
  <p:transition advClick="0" advTm="12000">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657600"/>
            <a:ext cx="8229600" cy="838200"/>
          </a:xfrm>
        </p:spPr>
        <p:txBody>
          <a:bodyPr>
            <a:noAutofit/>
          </a:bodyPr>
          <a:lstStyle/>
          <a:p>
            <a:r>
              <a:rPr lang="en-US" sz="3200" dirty="0" smtClean="0"/>
              <a:t/>
            </a:r>
            <a:br>
              <a:rPr lang="en-US" sz="3200" dirty="0" smtClean="0"/>
            </a:br>
            <a:r>
              <a:rPr lang="en-US" sz="4000" dirty="0" smtClean="0"/>
              <a:t>If you want to build a ship, don't drum up the men to gather wood, divide the work, and give orders.  Instead, teach them to yearn for the vast and endless sea!</a:t>
            </a:r>
            <a:endParaRPr lang="en-US" sz="4000" dirty="0"/>
          </a:p>
        </p:txBody>
      </p:sp>
      <p:sp>
        <p:nvSpPr>
          <p:cNvPr id="5" name="TextBox 4"/>
          <p:cNvSpPr txBox="1"/>
          <p:nvPr/>
        </p:nvSpPr>
        <p:spPr>
          <a:xfrm>
            <a:off x="990600" y="4810780"/>
            <a:ext cx="7620000" cy="523220"/>
          </a:xfrm>
          <a:prstGeom prst="rect">
            <a:avLst/>
          </a:prstGeom>
          <a:noFill/>
        </p:spPr>
        <p:txBody>
          <a:bodyPr wrap="square" rtlCol="0">
            <a:spAutoFit/>
          </a:bodyPr>
          <a:lstStyle/>
          <a:p>
            <a:pPr algn="r">
              <a:buFontTx/>
              <a:buChar char="-"/>
            </a:pPr>
            <a:r>
              <a:rPr lang="en-US" dirty="0" smtClean="0"/>
              <a:t> Darwin John and Bob Rouse</a:t>
            </a:r>
            <a:endParaRPr lang="en-US" i="1" dirty="0" smtClean="0"/>
          </a:p>
        </p:txBody>
      </p:sp>
    </p:spTree>
  </p:cSld>
  <p:clrMapOvr>
    <a:masterClrMapping/>
  </p:clrMapOvr>
  <p:transition advClick="0" advTm="12000">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419600"/>
            <a:ext cx="8229600" cy="838200"/>
          </a:xfrm>
        </p:spPr>
        <p:txBody>
          <a:bodyPr>
            <a:noAutofit/>
          </a:bodyPr>
          <a:lstStyle/>
          <a:p>
            <a:r>
              <a:rPr lang="en-US" sz="3200" dirty="0" smtClean="0"/>
              <a:t/>
            </a:r>
            <a:br>
              <a:rPr lang="en-US" sz="3200" dirty="0" smtClean="0"/>
            </a:br>
            <a:r>
              <a:rPr lang="en-US" sz="4000" dirty="0" smtClean="0"/>
              <a:t>Those who understand much may be wise, but those who understand themselves are even wiser.  </a:t>
            </a:r>
            <a:br>
              <a:rPr lang="en-US" sz="4000" dirty="0" smtClean="0"/>
            </a:br>
            <a:r>
              <a:rPr lang="en-US" sz="1200" dirty="0" smtClean="0"/>
              <a:t> </a:t>
            </a:r>
            <a:r>
              <a:rPr lang="en-US" sz="4000" dirty="0" smtClean="0"/>
              <a:t/>
            </a:r>
            <a:br>
              <a:rPr lang="en-US" sz="4000" dirty="0" smtClean="0"/>
            </a:br>
            <a:r>
              <a:rPr lang="en-US" sz="4000" dirty="0" smtClean="0"/>
              <a:t>Those who are master over many may be powerful, but those who have mastered themselves are more powerful still.</a:t>
            </a:r>
            <a:endParaRPr lang="en-US" sz="4000" dirty="0"/>
          </a:p>
        </p:txBody>
      </p:sp>
      <p:sp>
        <p:nvSpPr>
          <p:cNvPr id="5" name="TextBox 4"/>
          <p:cNvSpPr txBox="1"/>
          <p:nvPr/>
        </p:nvSpPr>
        <p:spPr>
          <a:xfrm>
            <a:off x="990600" y="5334000"/>
            <a:ext cx="7620000" cy="523220"/>
          </a:xfrm>
          <a:prstGeom prst="rect">
            <a:avLst/>
          </a:prstGeom>
          <a:noFill/>
        </p:spPr>
        <p:txBody>
          <a:bodyPr wrap="square" rtlCol="0">
            <a:spAutoFit/>
          </a:bodyPr>
          <a:lstStyle/>
          <a:p>
            <a:pPr algn="r">
              <a:buFontTx/>
              <a:buChar char="-"/>
            </a:pPr>
            <a:r>
              <a:rPr lang="en-US" dirty="0" smtClean="0"/>
              <a:t> Lau Tsu, 700 B.C.</a:t>
            </a:r>
            <a:endParaRPr lang="en-US" i="1" dirty="0" smtClean="0"/>
          </a:p>
        </p:txBody>
      </p:sp>
    </p:spTree>
  </p:cSld>
  <p:clrMapOvr>
    <a:masterClrMapping/>
  </p:clrMapOvr>
  <p:transition advClick="0" advTm="12000">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1524000"/>
          </a:xfrm>
        </p:spPr>
        <p:txBody>
          <a:bodyPr>
            <a:normAutofit/>
          </a:bodyPr>
          <a:lstStyle/>
          <a:p>
            <a:r>
              <a:rPr lang="en-US" dirty="0" smtClean="0"/>
              <a:t>The Results Pyramid</a:t>
            </a:r>
            <a:endParaRPr lang="en-US" dirty="0"/>
          </a:p>
        </p:txBody>
      </p:sp>
      <p:graphicFrame>
        <p:nvGraphicFramePr>
          <p:cNvPr id="7" name="Content Placeholder 6"/>
          <p:cNvGraphicFramePr>
            <a:graphicFrameLocks noGrp="1"/>
          </p:cNvGraphicFramePr>
          <p:nvPr>
            <p:ph idx="1"/>
          </p:nvPr>
        </p:nvGraphicFramePr>
        <p:xfrm>
          <a:off x="1524000" y="2133600"/>
          <a:ext cx="6324600" cy="42211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advTm="7000">
    <p:fad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829580"/>
            <a:ext cx="8229600" cy="838200"/>
          </a:xfrm>
        </p:spPr>
        <p:txBody>
          <a:bodyPr>
            <a:noAutofit/>
          </a:bodyPr>
          <a:lstStyle/>
          <a:p>
            <a:r>
              <a:rPr lang="en-US" sz="3200" dirty="0" smtClean="0"/>
              <a:t/>
            </a:r>
            <a:br>
              <a:rPr lang="en-US" sz="3200" dirty="0" smtClean="0"/>
            </a:br>
            <a:r>
              <a:rPr lang="en-US" sz="4000" dirty="0" smtClean="0"/>
              <a:t>Remember that the company is not in business to use technology.</a:t>
            </a:r>
            <a:endParaRPr lang="en-US" sz="4000" dirty="0"/>
          </a:p>
        </p:txBody>
      </p:sp>
      <p:sp>
        <p:nvSpPr>
          <p:cNvPr id="5" name="TextBox 4"/>
          <p:cNvSpPr txBox="1"/>
          <p:nvPr/>
        </p:nvSpPr>
        <p:spPr>
          <a:xfrm>
            <a:off x="990600" y="3820180"/>
            <a:ext cx="7620000" cy="523220"/>
          </a:xfrm>
          <a:prstGeom prst="rect">
            <a:avLst/>
          </a:prstGeom>
          <a:noFill/>
        </p:spPr>
        <p:txBody>
          <a:bodyPr wrap="square" rtlCol="0">
            <a:spAutoFit/>
          </a:bodyPr>
          <a:lstStyle/>
          <a:p>
            <a:pPr algn="r">
              <a:buFontTx/>
              <a:buChar char="-"/>
            </a:pPr>
            <a:r>
              <a:rPr lang="en-US" dirty="0" smtClean="0"/>
              <a:t> Ingvar Petursson</a:t>
            </a:r>
            <a:endParaRPr lang="en-US" i="1" dirty="0" smtClean="0"/>
          </a:p>
        </p:txBody>
      </p:sp>
    </p:spTree>
  </p:cSld>
  <p:clrMapOvr>
    <a:masterClrMapping/>
  </p:clrMapOvr>
  <p:transition advClick="0" advTm="12000">
    <p:fad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514600"/>
            <a:ext cx="8229600" cy="838200"/>
          </a:xfrm>
        </p:spPr>
        <p:txBody>
          <a:bodyPr>
            <a:noAutofit/>
          </a:bodyPr>
          <a:lstStyle/>
          <a:p>
            <a:pPr algn="ctr"/>
            <a:r>
              <a:rPr lang="en-US" sz="3200" dirty="0" smtClean="0"/>
              <a:t/>
            </a:r>
            <a:br>
              <a:rPr lang="en-US" sz="3200" dirty="0" smtClean="0"/>
            </a:br>
            <a:r>
              <a:rPr lang="en-US" sz="4000" dirty="0" smtClean="0"/>
              <a:t>Long live the Rusty Nutts!</a:t>
            </a:r>
            <a:endParaRPr lang="en-US" sz="4000" dirty="0"/>
          </a:p>
        </p:txBody>
      </p:sp>
      <p:sp>
        <p:nvSpPr>
          <p:cNvPr id="5" name="TextBox 4"/>
          <p:cNvSpPr txBox="1"/>
          <p:nvPr/>
        </p:nvSpPr>
        <p:spPr>
          <a:xfrm>
            <a:off x="990600" y="3591580"/>
            <a:ext cx="7620000" cy="523220"/>
          </a:xfrm>
          <a:prstGeom prst="rect">
            <a:avLst/>
          </a:prstGeom>
          <a:noFill/>
        </p:spPr>
        <p:txBody>
          <a:bodyPr wrap="square" rtlCol="0">
            <a:spAutoFit/>
          </a:bodyPr>
          <a:lstStyle/>
          <a:p>
            <a:pPr algn="r">
              <a:buFontTx/>
              <a:buChar char="-"/>
            </a:pPr>
            <a:r>
              <a:rPr lang="en-US" dirty="0" smtClean="0"/>
              <a:t> Experience Music Project</a:t>
            </a:r>
            <a:endParaRPr lang="en-US" i="1" dirty="0" smtClean="0"/>
          </a:p>
        </p:txBody>
      </p:sp>
    </p:spTree>
  </p:cSld>
  <p:clrMapOvr>
    <a:masterClrMapping/>
  </p:clrMapOvr>
  <p:transition advClick="0" advTm="12000">
    <p:fad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6800" y="2667000"/>
            <a:ext cx="7620000" cy="838200"/>
          </a:xfrm>
        </p:spPr>
        <p:txBody>
          <a:bodyPr>
            <a:noAutofit/>
          </a:bodyPr>
          <a:lstStyle/>
          <a:p>
            <a:r>
              <a:rPr lang="en-US" sz="3200" dirty="0" smtClean="0"/>
              <a:t/>
            </a:r>
            <a:br>
              <a:rPr lang="en-US" sz="3200" dirty="0" smtClean="0"/>
            </a:br>
            <a:r>
              <a:rPr lang="en-US" sz="4000" dirty="0" smtClean="0"/>
              <a:t>Don't fight yesterday's battles tomorrow.</a:t>
            </a:r>
            <a:endParaRPr lang="en-US" sz="4000" dirty="0"/>
          </a:p>
        </p:txBody>
      </p:sp>
      <p:sp>
        <p:nvSpPr>
          <p:cNvPr id="5" name="TextBox 4"/>
          <p:cNvSpPr txBox="1"/>
          <p:nvPr/>
        </p:nvSpPr>
        <p:spPr>
          <a:xfrm>
            <a:off x="990600" y="3591580"/>
            <a:ext cx="7620000" cy="523220"/>
          </a:xfrm>
          <a:prstGeom prst="rect">
            <a:avLst/>
          </a:prstGeom>
          <a:noFill/>
        </p:spPr>
        <p:txBody>
          <a:bodyPr wrap="square" rtlCol="0">
            <a:spAutoFit/>
          </a:bodyPr>
          <a:lstStyle/>
          <a:p>
            <a:pPr algn="r">
              <a:buFontTx/>
              <a:buChar char="-"/>
            </a:pPr>
            <a:r>
              <a:rPr lang="en-US" dirty="0" smtClean="0"/>
              <a:t> Eric Cowperthwaite</a:t>
            </a:r>
            <a:endParaRPr lang="en-US" i="1" dirty="0" smtClean="0"/>
          </a:p>
        </p:txBody>
      </p:sp>
    </p:spTree>
  </p:cSld>
  <p:clrMapOvr>
    <a:masterClrMapping/>
  </p:clrMapOvr>
  <p:transition advClick="0" advTm="12000">
    <p:fad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71600" y="2514600"/>
            <a:ext cx="7162800" cy="838200"/>
          </a:xfrm>
        </p:spPr>
        <p:txBody>
          <a:bodyPr>
            <a:noAutofit/>
          </a:bodyPr>
          <a:lstStyle/>
          <a:p>
            <a:r>
              <a:rPr lang="en-US" sz="3200" dirty="0" smtClean="0"/>
              <a:t/>
            </a:r>
            <a:br>
              <a:rPr lang="en-US" sz="3200" dirty="0" smtClean="0"/>
            </a:br>
            <a:r>
              <a:rPr lang="en-US" sz="4000" dirty="0" smtClean="0"/>
              <a:t>Vision without execution is hallucination!</a:t>
            </a:r>
            <a:endParaRPr lang="en-US" sz="4000" dirty="0"/>
          </a:p>
        </p:txBody>
      </p:sp>
      <p:sp>
        <p:nvSpPr>
          <p:cNvPr id="5" name="TextBox 4"/>
          <p:cNvSpPr txBox="1"/>
          <p:nvPr/>
        </p:nvSpPr>
        <p:spPr>
          <a:xfrm>
            <a:off x="990600" y="3591580"/>
            <a:ext cx="7620000" cy="523220"/>
          </a:xfrm>
          <a:prstGeom prst="rect">
            <a:avLst/>
          </a:prstGeom>
          <a:noFill/>
        </p:spPr>
        <p:txBody>
          <a:bodyPr wrap="square" rtlCol="0">
            <a:spAutoFit/>
          </a:bodyPr>
          <a:lstStyle/>
          <a:p>
            <a:pPr algn="r">
              <a:buFontTx/>
              <a:buChar char="-"/>
            </a:pPr>
            <a:r>
              <a:rPr lang="en-US" dirty="0" smtClean="0"/>
              <a:t> Albert Einstein</a:t>
            </a:r>
            <a:endParaRPr lang="en-US" i="1" dirty="0" smtClean="0"/>
          </a:p>
        </p:txBody>
      </p:sp>
    </p:spTree>
  </p:cSld>
  <p:clrMapOvr>
    <a:masterClrMapping/>
  </p:clrMapOvr>
  <p:transition advClick="0" advTm="12000">
    <p:fad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71600" y="2667000"/>
            <a:ext cx="7162800" cy="838200"/>
          </a:xfrm>
        </p:spPr>
        <p:txBody>
          <a:bodyPr>
            <a:noAutofit/>
          </a:bodyPr>
          <a:lstStyle/>
          <a:p>
            <a:r>
              <a:rPr lang="en-US" sz="3200" dirty="0" smtClean="0"/>
              <a:t/>
            </a:r>
            <a:br>
              <a:rPr lang="en-US" sz="3200" dirty="0" smtClean="0"/>
            </a:br>
            <a:r>
              <a:rPr lang="en-US" sz="4000" dirty="0" smtClean="0"/>
              <a:t>What are you doing to be the obvious choice?</a:t>
            </a:r>
            <a:endParaRPr lang="en-US" sz="4000" dirty="0"/>
          </a:p>
        </p:txBody>
      </p:sp>
      <p:sp>
        <p:nvSpPr>
          <p:cNvPr id="5" name="TextBox 4"/>
          <p:cNvSpPr txBox="1"/>
          <p:nvPr/>
        </p:nvSpPr>
        <p:spPr>
          <a:xfrm>
            <a:off x="990600" y="3743980"/>
            <a:ext cx="7620000" cy="523220"/>
          </a:xfrm>
          <a:prstGeom prst="rect">
            <a:avLst/>
          </a:prstGeom>
          <a:noFill/>
        </p:spPr>
        <p:txBody>
          <a:bodyPr wrap="square" rtlCol="0">
            <a:spAutoFit/>
          </a:bodyPr>
          <a:lstStyle/>
          <a:p>
            <a:pPr algn="r">
              <a:buFontTx/>
              <a:buChar char="-"/>
            </a:pPr>
            <a:r>
              <a:rPr lang="en-US" dirty="0" smtClean="0"/>
              <a:t> Sarah Burnson</a:t>
            </a:r>
            <a:endParaRPr lang="en-US" i="1" dirty="0" smtClean="0"/>
          </a:p>
        </p:txBody>
      </p:sp>
    </p:spTree>
  </p:cSld>
  <p:clrMapOvr>
    <a:masterClrMapping/>
  </p:clrMapOvr>
  <p:transition advClick="0" advTm="12000">
    <p:fade/>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Parting Thoughts</a:t>
            </a:r>
            <a:endParaRPr lang="en-US" dirty="0"/>
          </a:p>
        </p:txBody>
      </p:sp>
      <p:sp>
        <p:nvSpPr>
          <p:cNvPr id="3" name="Content Placeholder 2"/>
          <p:cNvSpPr>
            <a:spLocks noGrp="1"/>
          </p:cNvSpPr>
          <p:nvPr>
            <p:ph idx="1"/>
          </p:nvPr>
        </p:nvSpPr>
        <p:spPr/>
        <p:txBody>
          <a:bodyPr/>
          <a:lstStyle/>
          <a:p>
            <a:r>
              <a:rPr lang="en-US" dirty="0" smtClean="0"/>
              <a:t>"Wow, 35 books!"</a:t>
            </a:r>
          </a:p>
          <a:p>
            <a:r>
              <a:rPr lang="en-US" dirty="0" smtClean="0"/>
              <a:t>I didn't want to participate in the conflict.  I just wanted to help generate it!</a:t>
            </a:r>
          </a:p>
          <a:p>
            <a:r>
              <a:rPr lang="en-US" dirty="0" smtClean="0"/>
              <a:t>We have a LOT more to be optimistic about.</a:t>
            </a:r>
          </a:p>
          <a:p>
            <a:r>
              <a:rPr lang="en-US" dirty="0" smtClean="0"/>
              <a:t>To be a leader, all I have to do is be ME.</a:t>
            </a:r>
          </a:p>
          <a:p>
            <a:r>
              <a:rPr lang="en-US" dirty="0" smtClean="0"/>
              <a:t>RLF treats the whole person.</a:t>
            </a:r>
          </a:p>
        </p:txBody>
      </p:sp>
    </p:spTree>
  </p:cSld>
  <p:clrMapOvr>
    <a:masterClrMapping/>
  </p:clrMapOvr>
  <p:transition advClick="0" advTm="13000">
    <p:fade/>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657600"/>
            <a:ext cx="8229600" cy="838200"/>
          </a:xfrm>
        </p:spPr>
        <p:txBody>
          <a:bodyPr>
            <a:noAutofit/>
          </a:bodyPr>
          <a:lstStyle/>
          <a:p>
            <a:r>
              <a:rPr lang="en-US" sz="3200" dirty="0" smtClean="0"/>
              <a:t/>
            </a:r>
            <a:br>
              <a:rPr lang="en-US" sz="3200" dirty="0" smtClean="0"/>
            </a:br>
            <a:r>
              <a:rPr lang="en-US" sz="4000" dirty="0" smtClean="0"/>
              <a:t>Before RLF, I felt like a man on a driving trip, going the wrong direction but making good speed.  I feel I now have some direction.</a:t>
            </a:r>
            <a:endParaRPr lang="en-US" sz="4000" dirty="0"/>
          </a:p>
        </p:txBody>
      </p:sp>
      <p:sp>
        <p:nvSpPr>
          <p:cNvPr id="5" name="TextBox 4"/>
          <p:cNvSpPr txBox="1"/>
          <p:nvPr/>
        </p:nvSpPr>
        <p:spPr>
          <a:xfrm>
            <a:off x="4495800" y="4790182"/>
            <a:ext cx="4114800" cy="830997"/>
          </a:xfrm>
          <a:prstGeom prst="rect">
            <a:avLst/>
          </a:prstGeom>
          <a:noFill/>
        </p:spPr>
        <p:txBody>
          <a:bodyPr wrap="square" rtlCol="0">
            <a:spAutoFit/>
          </a:bodyPr>
          <a:lstStyle/>
          <a:p>
            <a:pPr>
              <a:buFontTx/>
              <a:buChar char="-"/>
            </a:pPr>
            <a:r>
              <a:rPr lang="en-US" dirty="0" smtClean="0"/>
              <a:t> Nelson Still</a:t>
            </a:r>
          </a:p>
          <a:p>
            <a:r>
              <a:rPr lang="en-US" sz="2000" dirty="0" smtClean="0"/>
              <a:t>   On how RLF has helped him.</a:t>
            </a:r>
            <a:endParaRPr lang="en-US" sz="2000" i="1" dirty="0" smtClean="0"/>
          </a:p>
        </p:txBody>
      </p:sp>
    </p:spTree>
  </p:cSld>
  <p:clrMapOvr>
    <a:masterClrMapping/>
  </p:clrMapOvr>
  <p:transition advClick="0" advTm="12000">
    <p:fad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63798"/>
            <a:ext cx="8229600" cy="838200"/>
          </a:xfrm>
        </p:spPr>
        <p:txBody>
          <a:bodyPr>
            <a:noAutofit/>
          </a:bodyPr>
          <a:lstStyle/>
          <a:p>
            <a:r>
              <a:rPr lang="en-US" sz="3200" dirty="0" smtClean="0"/>
              <a:t/>
            </a:r>
            <a:br>
              <a:rPr lang="en-US" sz="3200" dirty="0" smtClean="0"/>
            </a:br>
            <a:r>
              <a:rPr lang="en-US" sz="4000" dirty="0" smtClean="0"/>
              <a:t>Hey!  Are you pointing the camera the wrong way?</a:t>
            </a:r>
            <a:endParaRPr lang="en-US" sz="4000" dirty="0"/>
          </a:p>
        </p:txBody>
      </p:sp>
      <p:sp>
        <p:nvSpPr>
          <p:cNvPr id="5" name="TextBox 4"/>
          <p:cNvSpPr txBox="1"/>
          <p:nvPr/>
        </p:nvSpPr>
        <p:spPr>
          <a:xfrm>
            <a:off x="2514600" y="3896380"/>
            <a:ext cx="6096000" cy="523220"/>
          </a:xfrm>
          <a:prstGeom prst="rect">
            <a:avLst/>
          </a:prstGeom>
          <a:noFill/>
        </p:spPr>
        <p:txBody>
          <a:bodyPr wrap="square" rtlCol="0">
            <a:spAutoFit/>
          </a:bodyPr>
          <a:lstStyle/>
          <a:p>
            <a:pPr>
              <a:buFontTx/>
              <a:buChar char="-"/>
            </a:pPr>
            <a:r>
              <a:rPr lang="en-US" dirty="0" smtClean="0"/>
              <a:t> Midwest RLF 2009 Group Picture</a:t>
            </a:r>
            <a:endParaRPr lang="en-US" sz="2000" i="1" dirty="0" smtClean="0"/>
          </a:p>
        </p:txBody>
      </p:sp>
    </p:spTree>
  </p:cSld>
  <p:clrMapOvr>
    <a:masterClrMapping/>
  </p:clrMapOvr>
  <p:transition advClick="0" advTm="12000">
    <p:fade/>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762000"/>
          </a:xfrm>
        </p:spPr>
        <p:txBody>
          <a:bodyPr/>
          <a:lstStyle/>
          <a:p>
            <a:r>
              <a:rPr lang="en-US" dirty="0" smtClean="0"/>
              <a:t>The ABCs of RLF…</a:t>
            </a:r>
            <a:endParaRPr lang="en-US" dirty="0"/>
          </a:p>
        </p:txBody>
      </p:sp>
      <p:sp>
        <p:nvSpPr>
          <p:cNvPr id="4" name="Content Placeholder 3"/>
          <p:cNvSpPr>
            <a:spLocks noGrp="1"/>
          </p:cNvSpPr>
          <p:nvPr>
            <p:ph idx="1"/>
          </p:nvPr>
        </p:nvSpPr>
        <p:spPr>
          <a:xfrm>
            <a:off x="457200" y="1951035"/>
            <a:ext cx="3657600" cy="4221164"/>
          </a:xfrm>
        </p:spPr>
        <p:txBody>
          <a:bodyPr>
            <a:noAutofit/>
          </a:bodyPr>
          <a:lstStyle/>
          <a:p>
            <a:r>
              <a:rPr lang="en-US" sz="2800" dirty="0" smtClean="0"/>
              <a:t>A – Awesome</a:t>
            </a:r>
          </a:p>
          <a:p>
            <a:r>
              <a:rPr lang="en-US" sz="2800" dirty="0" smtClean="0"/>
              <a:t>B – Books</a:t>
            </a:r>
          </a:p>
          <a:p>
            <a:r>
              <a:rPr lang="en-US" sz="2800" dirty="0" smtClean="0"/>
              <a:t>C – Cliff</a:t>
            </a:r>
          </a:p>
          <a:p>
            <a:r>
              <a:rPr lang="en-US" sz="2800" dirty="0" smtClean="0"/>
              <a:t>D – Development</a:t>
            </a:r>
          </a:p>
          <a:p>
            <a:r>
              <a:rPr lang="en-US" sz="2800" dirty="0" smtClean="0"/>
              <a:t>E – EQ</a:t>
            </a:r>
          </a:p>
          <a:p>
            <a:r>
              <a:rPr lang="en-US" sz="2800" dirty="0" smtClean="0"/>
              <a:t>F – Frisbee Golf</a:t>
            </a:r>
          </a:p>
          <a:p>
            <a:r>
              <a:rPr lang="en-US" sz="2800" dirty="0" smtClean="0"/>
              <a:t>G – Gorilla</a:t>
            </a:r>
          </a:p>
        </p:txBody>
      </p:sp>
      <p:sp>
        <p:nvSpPr>
          <p:cNvPr id="5" name="Content Placeholder 3"/>
          <p:cNvSpPr txBox="1">
            <a:spLocks/>
          </p:cNvSpPr>
          <p:nvPr/>
        </p:nvSpPr>
        <p:spPr>
          <a:xfrm>
            <a:off x="4724400" y="1371600"/>
            <a:ext cx="3657600" cy="5181600"/>
          </a:xfrm>
          <a:prstGeom prst="rect">
            <a:avLst/>
          </a:prstGeom>
        </p:spPr>
        <p:txBody>
          <a:bodyPr vert="horz" lIns="91440">
            <a:normAutofit/>
          </a:bodyPr>
          <a:lstStyle/>
          <a:p>
            <a:pPr marL="320040" marR="0" lvl="0" indent="-32004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en-US" sz="30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Content Placeholder 3"/>
          <p:cNvSpPr txBox="1">
            <a:spLocks/>
          </p:cNvSpPr>
          <p:nvPr/>
        </p:nvSpPr>
        <p:spPr>
          <a:xfrm>
            <a:off x="4648200" y="1951036"/>
            <a:ext cx="3962400" cy="4221164"/>
          </a:xfrm>
          <a:prstGeom prst="rect">
            <a:avLst/>
          </a:prstGeom>
        </p:spPr>
        <p:txBody>
          <a:bodyPr vert="horz" lIns="91440">
            <a:noAutofit/>
          </a:bodyPr>
          <a:lstStyle/>
          <a:p>
            <a:pPr marL="320040" marR="0" lvl="0" indent="-32004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H – Hoppers</a:t>
            </a:r>
          </a:p>
          <a:p>
            <a:pPr marL="320040" marR="0" lvl="0" indent="-32004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I – Improv</a:t>
            </a:r>
          </a:p>
          <a:p>
            <a:pPr marL="320040" marR="0" lvl="0" indent="-32004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J – Journal</a:t>
            </a:r>
          </a:p>
          <a:p>
            <a:pPr marL="320040" marR="0" lvl="0" indent="-32004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K – Karaoke</a:t>
            </a:r>
          </a:p>
          <a:p>
            <a:pPr marL="320040" marR="0" lvl="0" indent="-32004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L – Lots of Books</a:t>
            </a:r>
          </a:p>
          <a:p>
            <a:pPr marL="320040" marR="0" lvl="0" indent="-32004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M – Military Costume</a:t>
            </a:r>
          </a:p>
          <a:p>
            <a:pPr marL="320040" marR="0" lvl="0" indent="-32004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N – Nibble Theory</a:t>
            </a:r>
          </a:p>
        </p:txBody>
      </p:sp>
    </p:spTree>
  </p:cSld>
  <p:clrMapOvr>
    <a:masterClrMapping/>
  </p:clrMapOvr>
  <p:transition advClick="0" advTm="13000">
    <p:fade/>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762000"/>
          </a:xfrm>
        </p:spPr>
        <p:txBody>
          <a:bodyPr/>
          <a:lstStyle/>
          <a:p>
            <a:r>
              <a:rPr lang="en-US" dirty="0" smtClean="0"/>
              <a:t>The ABCs of RLF…</a:t>
            </a:r>
            <a:endParaRPr lang="en-US" dirty="0"/>
          </a:p>
        </p:txBody>
      </p:sp>
      <p:sp>
        <p:nvSpPr>
          <p:cNvPr id="4" name="Content Placeholder 3"/>
          <p:cNvSpPr>
            <a:spLocks noGrp="1"/>
          </p:cNvSpPr>
          <p:nvPr>
            <p:ph idx="1"/>
          </p:nvPr>
        </p:nvSpPr>
        <p:spPr>
          <a:xfrm>
            <a:off x="457200" y="1798635"/>
            <a:ext cx="3657600" cy="4297364"/>
          </a:xfrm>
        </p:spPr>
        <p:txBody>
          <a:bodyPr>
            <a:noAutofit/>
          </a:bodyPr>
          <a:lstStyle/>
          <a:p>
            <a:pPr lvl="0">
              <a:defRPr/>
            </a:pPr>
            <a:r>
              <a:rPr lang="en-US" sz="2800" dirty="0" smtClean="0"/>
              <a:t>O – Orbit</a:t>
            </a:r>
          </a:p>
          <a:p>
            <a:pPr lvl="0">
              <a:defRPr/>
            </a:pPr>
            <a:r>
              <a:rPr lang="en-US" sz="2800" dirty="0" smtClean="0"/>
              <a:t>P – Pictionary</a:t>
            </a:r>
          </a:p>
          <a:p>
            <a:pPr lvl="0">
              <a:defRPr/>
            </a:pPr>
            <a:r>
              <a:rPr lang="en-US" sz="2800" dirty="0" smtClean="0"/>
              <a:t>Q – Q Center</a:t>
            </a:r>
          </a:p>
          <a:p>
            <a:pPr lvl="0">
              <a:defRPr/>
            </a:pPr>
            <a:r>
              <a:rPr lang="en-US" sz="2800" dirty="0" smtClean="0"/>
              <a:t>R – Rule #6</a:t>
            </a:r>
          </a:p>
          <a:p>
            <a:pPr lvl="0">
              <a:defRPr/>
            </a:pPr>
            <a:r>
              <a:rPr lang="en-US" sz="2800" dirty="0" smtClean="0"/>
              <a:t>S – Scot</a:t>
            </a:r>
          </a:p>
          <a:p>
            <a:pPr lvl="0">
              <a:defRPr/>
            </a:pPr>
            <a:r>
              <a:rPr lang="en-US" sz="2800" dirty="0" smtClean="0"/>
              <a:t>T – Toes</a:t>
            </a:r>
          </a:p>
        </p:txBody>
      </p:sp>
      <p:sp>
        <p:nvSpPr>
          <p:cNvPr id="5" name="Content Placeholder 3"/>
          <p:cNvSpPr txBox="1">
            <a:spLocks/>
          </p:cNvSpPr>
          <p:nvPr/>
        </p:nvSpPr>
        <p:spPr>
          <a:xfrm>
            <a:off x="4724400" y="1371600"/>
            <a:ext cx="3657600" cy="5181600"/>
          </a:xfrm>
          <a:prstGeom prst="rect">
            <a:avLst/>
          </a:prstGeom>
        </p:spPr>
        <p:txBody>
          <a:bodyPr vert="horz" lIns="91440">
            <a:normAutofit/>
          </a:bodyPr>
          <a:lstStyle/>
          <a:p>
            <a:pPr marL="320040" marR="0" lvl="0" indent="-32004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en-US" sz="30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Content Placeholder 3"/>
          <p:cNvSpPr txBox="1">
            <a:spLocks/>
          </p:cNvSpPr>
          <p:nvPr/>
        </p:nvSpPr>
        <p:spPr>
          <a:xfrm>
            <a:off x="4876800" y="1798636"/>
            <a:ext cx="3657600" cy="4297364"/>
          </a:xfrm>
          <a:prstGeom prst="rect">
            <a:avLst/>
          </a:prstGeom>
        </p:spPr>
        <p:txBody>
          <a:bodyPr vert="horz" lIns="91440">
            <a:noAutofit/>
          </a:bodyPr>
          <a:lstStyle/>
          <a:p>
            <a:pPr marL="320040" marR="0" lvl="0" indent="-32004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U – Understanding</a:t>
            </a:r>
          </a:p>
          <a:p>
            <a:pPr marL="320040" marR="0" lvl="0" indent="-32004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V – Vision</a:t>
            </a:r>
          </a:p>
          <a:p>
            <a:pPr marL="320040" marR="0" lvl="0" indent="-32004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W – Whirlyball</a:t>
            </a:r>
          </a:p>
          <a:p>
            <a:pPr marL="320040" marR="0" lvl="0" indent="-32004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X – X-Ray</a:t>
            </a:r>
          </a:p>
          <a:p>
            <a:pPr marL="320040" marR="0" lvl="0" indent="-32004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Y – YX Game</a:t>
            </a:r>
          </a:p>
          <a:p>
            <a:pPr marL="320040" marR="0" lvl="0" indent="-32004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Z - Zander</a:t>
            </a:r>
            <a:endParaRPr kumimoji="0" lang="en-US" b="0" i="0" u="none" strike="noStrike" kern="1200" cap="none" spc="0" normalizeH="0" baseline="0" noProof="0" dirty="0">
              <a:ln>
                <a:noFill/>
              </a:ln>
              <a:solidFill>
                <a:schemeClr val="tx1"/>
              </a:solidFill>
              <a:effectLst/>
              <a:uLnTx/>
              <a:uFillTx/>
              <a:latin typeface="+mn-lt"/>
              <a:ea typeface="+mn-ea"/>
              <a:cs typeface="+mn-cs"/>
            </a:endParaRPr>
          </a:p>
        </p:txBody>
      </p:sp>
      <p:sp>
        <p:nvSpPr>
          <p:cNvPr id="7" name="TextBox 6"/>
          <p:cNvSpPr txBox="1"/>
          <p:nvPr/>
        </p:nvSpPr>
        <p:spPr>
          <a:xfrm>
            <a:off x="1295400" y="4800600"/>
            <a:ext cx="2819400" cy="954107"/>
          </a:xfrm>
          <a:prstGeom prst="rect">
            <a:avLst/>
          </a:prstGeom>
          <a:noFill/>
        </p:spPr>
        <p:txBody>
          <a:bodyPr wrap="square" rtlCol="0">
            <a:spAutoFit/>
          </a:bodyPr>
          <a:lstStyle/>
          <a:p>
            <a:r>
              <a:rPr lang="en-US" dirty="0" smtClean="0">
                <a:latin typeface="+mn-lt"/>
              </a:rPr>
              <a:t>(Head, Shoulders, Knees and)</a:t>
            </a:r>
            <a:endParaRPr lang="en-US" dirty="0">
              <a:latin typeface="+mn-lt"/>
            </a:endParaRPr>
          </a:p>
        </p:txBody>
      </p:sp>
    </p:spTree>
  </p:cSld>
  <p:clrMapOvr>
    <a:masterClrMapping/>
  </p:clrMapOvr>
  <p:transition advClick="0" advTm="13000">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676400"/>
            <a:ext cx="8229600" cy="1524000"/>
          </a:xfrm>
        </p:spPr>
        <p:txBody>
          <a:bodyPr/>
          <a:lstStyle/>
          <a:p>
            <a:pPr algn="ctr"/>
            <a:r>
              <a:rPr lang="en-US" dirty="0" smtClean="0"/>
              <a:t>Session 2</a:t>
            </a:r>
            <a:endParaRPr lang="en-US" dirty="0"/>
          </a:p>
        </p:txBody>
      </p:sp>
      <p:sp>
        <p:nvSpPr>
          <p:cNvPr id="5" name="Text Placeholder 4"/>
          <p:cNvSpPr>
            <a:spLocks noGrp="1"/>
          </p:cNvSpPr>
          <p:nvPr>
            <p:ph type="body" idx="1"/>
          </p:nvPr>
        </p:nvSpPr>
        <p:spPr>
          <a:xfrm>
            <a:off x="457200" y="3322637"/>
            <a:ext cx="8229600" cy="792163"/>
          </a:xfrm>
        </p:spPr>
        <p:txBody>
          <a:bodyPr/>
          <a:lstStyle/>
          <a:p>
            <a:pPr algn="ctr">
              <a:buNone/>
            </a:pPr>
            <a:r>
              <a:rPr lang="en-US" dirty="0" smtClean="0"/>
              <a:t>9-10 March</a:t>
            </a:r>
            <a:endParaRPr lang="en-US" dirty="0"/>
          </a:p>
        </p:txBody>
      </p:sp>
    </p:spTree>
  </p:cSld>
  <p:clrMapOvr>
    <a:masterClrMapping/>
  </p:clrMapOvr>
  <p:transition advClick="0" advTm="7000">
    <p:fade/>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 Involved…</a:t>
            </a:r>
            <a:endParaRPr lang="en-US" dirty="0"/>
          </a:p>
        </p:txBody>
      </p:sp>
      <p:sp>
        <p:nvSpPr>
          <p:cNvPr id="4" name="Content Placeholder 3"/>
          <p:cNvSpPr>
            <a:spLocks noGrp="1"/>
          </p:cNvSpPr>
          <p:nvPr>
            <p:ph idx="1"/>
          </p:nvPr>
        </p:nvSpPr>
        <p:spPr>
          <a:xfrm>
            <a:off x="457200" y="2179637"/>
            <a:ext cx="3657600" cy="4114800"/>
          </a:xfrm>
        </p:spPr>
        <p:txBody>
          <a:bodyPr>
            <a:normAutofit/>
          </a:bodyPr>
          <a:lstStyle/>
          <a:p>
            <a:r>
              <a:rPr lang="en-US" dirty="0" smtClean="0"/>
              <a:t>Impacted</a:t>
            </a:r>
          </a:p>
          <a:p>
            <a:r>
              <a:rPr lang="en-US" dirty="0" smtClean="0"/>
              <a:t>Enriched</a:t>
            </a:r>
          </a:p>
          <a:p>
            <a:r>
              <a:rPr lang="en-US" dirty="0" smtClean="0"/>
              <a:t>Supported</a:t>
            </a:r>
          </a:p>
          <a:p>
            <a:r>
              <a:rPr lang="en-US" dirty="0" smtClean="0"/>
              <a:t>Enlightened</a:t>
            </a:r>
          </a:p>
          <a:p>
            <a:r>
              <a:rPr lang="en-US" dirty="0" smtClean="0"/>
              <a:t>Stretched</a:t>
            </a:r>
          </a:p>
          <a:p>
            <a:r>
              <a:rPr lang="en-US" dirty="0" smtClean="0"/>
              <a:t>Encouraged</a:t>
            </a:r>
          </a:p>
        </p:txBody>
      </p:sp>
      <p:sp>
        <p:nvSpPr>
          <p:cNvPr id="5" name="Content Placeholder 3"/>
          <p:cNvSpPr txBox="1">
            <a:spLocks/>
          </p:cNvSpPr>
          <p:nvPr/>
        </p:nvSpPr>
        <p:spPr>
          <a:xfrm>
            <a:off x="4724400" y="2133600"/>
            <a:ext cx="3657600" cy="4114800"/>
          </a:xfrm>
          <a:prstGeom prst="rect">
            <a:avLst/>
          </a:prstGeom>
        </p:spPr>
        <p:txBody>
          <a:bodyPr vert="horz" lIns="91440">
            <a:normAutofit/>
          </a:bodyPr>
          <a:lstStyle/>
          <a:p>
            <a:pPr marL="320040" marR="0" lvl="0" indent="-32004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Energized</a:t>
            </a:r>
          </a:p>
          <a:p>
            <a:pPr marL="320040" marR="0" lvl="0" indent="-32004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Changed</a:t>
            </a:r>
          </a:p>
          <a:p>
            <a:pPr marL="320040" marR="0" lvl="0" indent="-32004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Open</a:t>
            </a:r>
          </a:p>
          <a:p>
            <a:pPr marL="320040" marR="0" lvl="0" indent="-32004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Wiser</a:t>
            </a:r>
          </a:p>
          <a:p>
            <a:pPr marL="320040" marR="0" lvl="0" indent="-32004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Refreshed</a:t>
            </a:r>
          </a:p>
          <a:p>
            <a:pPr marL="320040" marR="0" lvl="0" indent="-32004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Thankful</a:t>
            </a:r>
            <a:endParaRPr kumimoji="0" lang="en-US" sz="3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advClick="0" advTm="13000">
    <p:fade/>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971800" y="5715000"/>
            <a:ext cx="3200400" cy="954107"/>
          </a:xfrm>
          <a:prstGeom prst="rect">
            <a:avLst/>
          </a:prstGeom>
          <a:noFill/>
        </p:spPr>
        <p:txBody>
          <a:bodyPr wrap="square" rtlCol="0">
            <a:spAutoFit/>
          </a:bodyPr>
          <a:lstStyle/>
          <a:p>
            <a:pPr algn="ctr"/>
            <a:r>
              <a:rPr lang="en-US" dirty="0" smtClean="0">
                <a:latin typeface="+mn-lt"/>
              </a:rPr>
              <a:t>Dropping Eggs!</a:t>
            </a:r>
          </a:p>
          <a:p>
            <a:pPr algn="ctr"/>
            <a:r>
              <a:rPr lang="en-US" dirty="0" smtClean="0">
                <a:latin typeface="+mn-lt"/>
              </a:rPr>
              <a:t>Session 1</a:t>
            </a:r>
            <a:endParaRPr lang="en-US" dirty="0">
              <a:latin typeface="+mn-lt"/>
            </a:endParaRPr>
          </a:p>
        </p:txBody>
      </p:sp>
      <p:pic>
        <p:nvPicPr>
          <p:cNvPr id="15" name="Picture 14" descr="Eggdrop1.jpg"/>
          <p:cNvPicPr>
            <a:picLocks noChangeAspect="1"/>
          </p:cNvPicPr>
          <p:nvPr/>
        </p:nvPicPr>
        <p:blipFill>
          <a:blip r:embed="rId2" cstate="print"/>
          <a:stretch>
            <a:fillRect/>
          </a:stretch>
        </p:blipFill>
        <p:spPr>
          <a:xfrm>
            <a:off x="5715000" y="304800"/>
            <a:ext cx="3200439" cy="2559291"/>
          </a:xfrm>
          <a:prstGeom prst="rect">
            <a:avLst/>
          </a:prstGeom>
        </p:spPr>
      </p:pic>
      <p:pic>
        <p:nvPicPr>
          <p:cNvPr id="16" name="Picture 15" descr="Eggdrop2.jpg"/>
          <p:cNvPicPr>
            <a:picLocks noChangeAspect="1"/>
          </p:cNvPicPr>
          <p:nvPr/>
        </p:nvPicPr>
        <p:blipFill>
          <a:blip r:embed="rId3" cstate="print"/>
          <a:stretch>
            <a:fillRect/>
          </a:stretch>
        </p:blipFill>
        <p:spPr>
          <a:xfrm>
            <a:off x="3200400" y="3276600"/>
            <a:ext cx="2971800" cy="2376456"/>
          </a:xfrm>
          <a:prstGeom prst="rect">
            <a:avLst/>
          </a:prstGeom>
        </p:spPr>
      </p:pic>
      <p:pic>
        <p:nvPicPr>
          <p:cNvPr id="17" name="Picture 16" descr="Eggdrop7.jpg"/>
          <p:cNvPicPr>
            <a:picLocks noChangeAspect="1"/>
          </p:cNvPicPr>
          <p:nvPr/>
        </p:nvPicPr>
        <p:blipFill>
          <a:blip r:embed="rId4" cstate="print"/>
          <a:stretch>
            <a:fillRect/>
          </a:stretch>
        </p:blipFill>
        <p:spPr>
          <a:xfrm>
            <a:off x="3124200" y="228600"/>
            <a:ext cx="2191913" cy="2922550"/>
          </a:xfrm>
          <a:prstGeom prst="rect">
            <a:avLst/>
          </a:prstGeom>
        </p:spPr>
      </p:pic>
      <p:pic>
        <p:nvPicPr>
          <p:cNvPr id="18" name="Picture 17" descr="Eggdrop9.jpg"/>
          <p:cNvPicPr>
            <a:picLocks noChangeAspect="1"/>
          </p:cNvPicPr>
          <p:nvPr/>
        </p:nvPicPr>
        <p:blipFill>
          <a:blip r:embed="rId5" cstate="print"/>
          <a:stretch>
            <a:fillRect/>
          </a:stretch>
        </p:blipFill>
        <p:spPr>
          <a:xfrm>
            <a:off x="533400" y="3505200"/>
            <a:ext cx="2266313" cy="3021750"/>
          </a:xfrm>
          <a:prstGeom prst="rect">
            <a:avLst/>
          </a:prstGeom>
        </p:spPr>
      </p:pic>
      <p:pic>
        <p:nvPicPr>
          <p:cNvPr id="19" name="Picture 18" descr="Eggdrop10.jpg"/>
          <p:cNvPicPr>
            <a:picLocks noChangeAspect="1"/>
          </p:cNvPicPr>
          <p:nvPr/>
        </p:nvPicPr>
        <p:blipFill>
          <a:blip r:embed="rId6" cstate="print"/>
          <a:stretch>
            <a:fillRect/>
          </a:stretch>
        </p:blipFill>
        <p:spPr>
          <a:xfrm>
            <a:off x="228600" y="228600"/>
            <a:ext cx="2321663" cy="3095550"/>
          </a:xfrm>
          <a:prstGeom prst="rect">
            <a:avLst/>
          </a:prstGeom>
        </p:spPr>
      </p:pic>
      <p:pic>
        <p:nvPicPr>
          <p:cNvPr id="20" name="Picture 19" descr="Eggdrop11.jpg"/>
          <p:cNvPicPr>
            <a:picLocks noChangeAspect="1"/>
          </p:cNvPicPr>
          <p:nvPr/>
        </p:nvPicPr>
        <p:blipFill>
          <a:blip r:embed="rId7" cstate="print"/>
          <a:stretch>
            <a:fillRect/>
          </a:stretch>
        </p:blipFill>
        <p:spPr>
          <a:xfrm>
            <a:off x="6553200" y="3124200"/>
            <a:ext cx="2319863" cy="3093150"/>
          </a:xfrm>
          <a:prstGeom prst="rect">
            <a:avLst/>
          </a:prstGeom>
        </p:spPr>
      </p:pic>
    </p:spTree>
  </p:cSld>
  <p:clrMapOvr>
    <a:masterClrMapping/>
  </p:clrMapOvr>
  <p:transition advClick="0" advTm="13000">
    <p:fade/>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971800" y="4953000"/>
            <a:ext cx="3200400" cy="954107"/>
          </a:xfrm>
          <a:prstGeom prst="rect">
            <a:avLst/>
          </a:prstGeom>
          <a:noFill/>
        </p:spPr>
        <p:txBody>
          <a:bodyPr wrap="square" rtlCol="0">
            <a:spAutoFit/>
          </a:bodyPr>
          <a:lstStyle/>
          <a:p>
            <a:pPr algn="ctr"/>
            <a:r>
              <a:rPr lang="en-US" dirty="0" smtClean="0">
                <a:latin typeface="+mn-lt"/>
              </a:rPr>
              <a:t>Whirlyball</a:t>
            </a:r>
          </a:p>
          <a:p>
            <a:pPr algn="ctr"/>
            <a:r>
              <a:rPr lang="en-US" dirty="0" smtClean="0">
                <a:latin typeface="+mn-lt"/>
              </a:rPr>
              <a:t>Session 2</a:t>
            </a:r>
            <a:endParaRPr lang="en-US" dirty="0">
              <a:latin typeface="+mn-lt"/>
            </a:endParaRPr>
          </a:p>
        </p:txBody>
      </p:sp>
      <p:pic>
        <p:nvPicPr>
          <p:cNvPr id="4" name="Picture 3" descr="Wirleyball04.jpg"/>
          <p:cNvPicPr>
            <a:picLocks noChangeAspect="1"/>
          </p:cNvPicPr>
          <p:nvPr/>
        </p:nvPicPr>
        <p:blipFill>
          <a:blip r:embed="rId2" cstate="print"/>
          <a:stretch>
            <a:fillRect/>
          </a:stretch>
        </p:blipFill>
        <p:spPr>
          <a:xfrm>
            <a:off x="381000" y="2667000"/>
            <a:ext cx="2657475" cy="3543300"/>
          </a:xfrm>
          <a:prstGeom prst="rect">
            <a:avLst/>
          </a:prstGeom>
        </p:spPr>
      </p:pic>
      <p:pic>
        <p:nvPicPr>
          <p:cNvPr id="5" name="Picture 4" descr="Wirleyball06.jpg"/>
          <p:cNvPicPr>
            <a:picLocks noChangeAspect="1"/>
          </p:cNvPicPr>
          <p:nvPr/>
        </p:nvPicPr>
        <p:blipFill>
          <a:blip r:embed="rId3" cstate="print"/>
          <a:stretch>
            <a:fillRect/>
          </a:stretch>
        </p:blipFill>
        <p:spPr>
          <a:xfrm>
            <a:off x="3200400" y="381000"/>
            <a:ext cx="2830725" cy="3774300"/>
          </a:xfrm>
          <a:prstGeom prst="rect">
            <a:avLst/>
          </a:prstGeom>
        </p:spPr>
      </p:pic>
      <p:pic>
        <p:nvPicPr>
          <p:cNvPr id="6" name="Picture 5" descr="Wirleyball08.jpg"/>
          <p:cNvPicPr>
            <a:picLocks noChangeAspect="1"/>
          </p:cNvPicPr>
          <p:nvPr/>
        </p:nvPicPr>
        <p:blipFill>
          <a:blip r:embed="rId4" cstate="print"/>
          <a:stretch>
            <a:fillRect/>
          </a:stretch>
        </p:blipFill>
        <p:spPr>
          <a:xfrm>
            <a:off x="6172200" y="2743200"/>
            <a:ext cx="2686050" cy="3581400"/>
          </a:xfrm>
          <a:prstGeom prst="rect">
            <a:avLst/>
          </a:prstGeom>
        </p:spPr>
      </p:pic>
    </p:spTree>
  </p:cSld>
  <p:clrMapOvr>
    <a:masterClrMapping/>
  </p:clrMapOvr>
  <p:transition advClick="0" advTm="13000">
    <p:fade/>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971800" y="5562600"/>
            <a:ext cx="3200400" cy="954107"/>
          </a:xfrm>
          <a:prstGeom prst="rect">
            <a:avLst/>
          </a:prstGeom>
          <a:noFill/>
        </p:spPr>
        <p:txBody>
          <a:bodyPr wrap="square" rtlCol="0">
            <a:spAutoFit/>
          </a:bodyPr>
          <a:lstStyle/>
          <a:p>
            <a:pPr algn="ctr"/>
            <a:r>
              <a:rPr lang="en-US" dirty="0" smtClean="0">
                <a:latin typeface="+mn-lt"/>
              </a:rPr>
              <a:t>"Magic Eye"</a:t>
            </a:r>
          </a:p>
          <a:p>
            <a:pPr algn="ctr"/>
            <a:r>
              <a:rPr lang="en-US" dirty="0" smtClean="0">
                <a:latin typeface="+mn-lt"/>
              </a:rPr>
              <a:t>Session 3</a:t>
            </a:r>
            <a:endParaRPr lang="en-US" dirty="0">
              <a:latin typeface="+mn-lt"/>
            </a:endParaRPr>
          </a:p>
        </p:txBody>
      </p:sp>
      <p:pic>
        <p:nvPicPr>
          <p:cNvPr id="2050" name="Picture 2"/>
          <p:cNvPicPr>
            <a:picLocks noChangeAspect="1" noChangeArrowheads="1"/>
          </p:cNvPicPr>
          <p:nvPr/>
        </p:nvPicPr>
        <p:blipFill>
          <a:blip r:embed="rId2" cstate="print"/>
          <a:srcRect/>
          <a:stretch>
            <a:fillRect/>
          </a:stretch>
        </p:blipFill>
        <p:spPr bwMode="auto">
          <a:xfrm>
            <a:off x="1676400" y="762000"/>
            <a:ext cx="5753100" cy="4267200"/>
          </a:xfrm>
          <a:prstGeom prst="rect">
            <a:avLst/>
          </a:prstGeom>
          <a:noFill/>
          <a:ln w="9525">
            <a:noFill/>
            <a:miter lim="800000"/>
            <a:headEnd/>
            <a:tailEnd/>
          </a:ln>
        </p:spPr>
      </p:pic>
    </p:spTree>
  </p:cSld>
  <p:clrMapOvr>
    <a:masterClrMapping/>
  </p:clrMapOvr>
  <p:transition advClick="0" advTm="13000">
    <p:fad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971800" y="5486400"/>
            <a:ext cx="3200400" cy="954107"/>
          </a:xfrm>
          <a:prstGeom prst="rect">
            <a:avLst/>
          </a:prstGeom>
          <a:noFill/>
        </p:spPr>
        <p:txBody>
          <a:bodyPr wrap="square" rtlCol="0">
            <a:spAutoFit/>
          </a:bodyPr>
          <a:lstStyle/>
          <a:p>
            <a:pPr algn="ctr"/>
            <a:r>
              <a:rPr lang="en-US" dirty="0" smtClean="0">
                <a:latin typeface="+mn-lt"/>
              </a:rPr>
              <a:t>"Little Hopper"</a:t>
            </a:r>
          </a:p>
          <a:p>
            <a:pPr algn="ctr"/>
            <a:r>
              <a:rPr lang="en-US" dirty="0" smtClean="0">
                <a:latin typeface="+mn-lt"/>
              </a:rPr>
              <a:t>Session 4</a:t>
            </a:r>
            <a:endParaRPr lang="en-US" dirty="0">
              <a:latin typeface="+mn-lt"/>
            </a:endParaRPr>
          </a:p>
        </p:txBody>
      </p:sp>
      <p:pic>
        <p:nvPicPr>
          <p:cNvPr id="3074" name="Picture 2"/>
          <p:cNvPicPr>
            <a:picLocks noChangeAspect="1" noChangeArrowheads="1"/>
          </p:cNvPicPr>
          <p:nvPr/>
        </p:nvPicPr>
        <p:blipFill>
          <a:blip r:embed="rId2" cstate="print"/>
          <a:srcRect/>
          <a:stretch>
            <a:fillRect/>
          </a:stretch>
        </p:blipFill>
        <p:spPr bwMode="auto">
          <a:xfrm>
            <a:off x="2890837" y="609600"/>
            <a:ext cx="3357563" cy="4476750"/>
          </a:xfrm>
          <a:prstGeom prst="rect">
            <a:avLst/>
          </a:prstGeom>
          <a:noFill/>
          <a:ln w="9525">
            <a:noFill/>
            <a:miter lim="800000"/>
            <a:headEnd/>
            <a:tailEnd/>
          </a:ln>
        </p:spPr>
      </p:pic>
    </p:spTree>
  </p:cSld>
  <p:clrMapOvr>
    <a:masterClrMapping/>
  </p:clrMapOvr>
  <p:transition advClick="0" advTm="13000">
    <p:fade/>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971800" y="5181600"/>
            <a:ext cx="3200400" cy="954107"/>
          </a:xfrm>
          <a:prstGeom prst="rect">
            <a:avLst/>
          </a:prstGeom>
          <a:noFill/>
        </p:spPr>
        <p:txBody>
          <a:bodyPr wrap="square" rtlCol="0">
            <a:spAutoFit/>
          </a:bodyPr>
          <a:lstStyle/>
          <a:p>
            <a:pPr algn="ctr"/>
            <a:r>
              <a:rPr lang="en-US" dirty="0" smtClean="0">
                <a:latin typeface="+mn-lt"/>
              </a:rPr>
              <a:t>River Cruise</a:t>
            </a:r>
          </a:p>
          <a:p>
            <a:pPr algn="ctr"/>
            <a:r>
              <a:rPr lang="en-US" dirty="0" smtClean="0">
                <a:latin typeface="+mn-lt"/>
              </a:rPr>
              <a:t>Session 4</a:t>
            </a:r>
            <a:endParaRPr lang="en-US" dirty="0">
              <a:latin typeface="+mn-lt"/>
            </a:endParaRPr>
          </a:p>
        </p:txBody>
      </p:sp>
      <p:pic>
        <p:nvPicPr>
          <p:cNvPr id="6146" name="Picture 2"/>
          <p:cNvPicPr>
            <a:picLocks noChangeAspect="1" noChangeArrowheads="1"/>
          </p:cNvPicPr>
          <p:nvPr/>
        </p:nvPicPr>
        <p:blipFill>
          <a:blip r:embed="rId2" cstate="print"/>
          <a:srcRect/>
          <a:stretch>
            <a:fillRect/>
          </a:stretch>
        </p:blipFill>
        <p:spPr bwMode="auto">
          <a:xfrm>
            <a:off x="1676400" y="609600"/>
            <a:ext cx="5753100" cy="4314825"/>
          </a:xfrm>
          <a:prstGeom prst="rect">
            <a:avLst/>
          </a:prstGeom>
          <a:noFill/>
          <a:ln w="9525">
            <a:noFill/>
            <a:miter lim="800000"/>
            <a:headEnd/>
            <a:tailEnd/>
          </a:ln>
        </p:spPr>
      </p:pic>
    </p:spTree>
  </p:cSld>
  <p:clrMapOvr>
    <a:masterClrMapping/>
  </p:clrMapOvr>
  <p:transition advClick="0" advTm="13000">
    <p:fade/>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IM RLF June 8th 2009 049 - CROPPED.jpg"/>
          <p:cNvPicPr>
            <a:picLocks noChangeAspect="1"/>
          </p:cNvPicPr>
          <p:nvPr/>
        </p:nvPicPr>
        <p:blipFill>
          <a:blip r:embed="rId2" cstate="print"/>
          <a:stretch>
            <a:fillRect/>
          </a:stretch>
        </p:blipFill>
        <p:spPr>
          <a:xfrm>
            <a:off x="410580" y="1524000"/>
            <a:ext cx="8276220" cy="3915777"/>
          </a:xfrm>
          <a:prstGeom prst="rect">
            <a:avLst/>
          </a:prstGeom>
        </p:spPr>
      </p:pic>
      <p:sp>
        <p:nvSpPr>
          <p:cNvPr id="14" name="TextBox 13"/>
          <p:cNvSpPr txBox="1"/>
          <p:nvPr/>
        </p:nvSpPr>
        <p:spPr>
          <a:xfrm>
            <a:off x="2971800" y="5562600"/>
            <a:ext cx="3200400" cy="954107"/>
          </a:xfrm>
          <a:prstGeom prst="rect">
            <a:avLst/>
          </a:prstGeom>
          <a:noFill/>
        </p:spPr>
        <p:txBody>
          <a:bodyPr wrap="square" rtlCol="0">
            <a:spAutoFit/>
          </a:bodyPr>
          <a:lstStyle/>
          <a:p>
            <a:pPr algn="ctr"/>
            <a:r>
              <a:rPr lang="en-US" dirty="0" smtClean="0">
                <a:latin typeface="+mn-lt"/>
              </a:rPr>
              <a:t>Group Picture</a:t>
            </a:r>
          </a:p>
          <a:p>
            <a:pPr algn="ctr"/>
            <a:r>
              <a:rPr lang="en-US" dirty="0" smtClean="0">
                <a:latin typeface="+mn-lt"/>
              </a:rPr>
              <a:t>Session 4</a:t>
            </a:r>
            <a:endParaRPr lang="en-US" dirty="0">
              <a:latin typeface="+mn-lt"/>
            </a:endParaRPr>
          </a:p>
        </p:txBody>
      </p:sp>
    </p:spTree>
  </p:cSld>
  <p:clrMapOvr>
    <a:masterClrMapping/>
  </p:clrMapOvr>
  <p:transition advClick="0" advTm="13000">
    <p:fade/>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5257800" y="2819400"/>
            <a:ext cx="3200400" cy="954107"/>
          </a:xfrm>
          <a:prstGeom prst="rect">
            <a:avLst/>
          </a:prstGeom>
          <a:noFill/>
        </p:spPr>
        <p:txBody>
          <a:bodyPr wrap="square" rtlCol="0">
            <a:spAutoFit/>
          </a:bodyPr>
          <a:lstStyle/>
          <a:p>
            <a:pPr algn="ctr"/>
            <a:r>
              <a:rPr lang="en-US" dirty="0" smtClean="0">
                <a:latin typeface="+mn-lt"/>
              </a:rPr>
              <a:t>Frisbee Golf</a:t>
            </a:r>
          </a:p>
          <a:p>
            <a:pPr algn="ctr"/>
            <a:r>
              <a:rPr lang="en-US" dirty="0" smtClean="0">
                <a:latin typeface="+mn-lt"/>
              </a:rPr>
              <a:t>Session 5</a:t>
            </a:r>
            <a:endParaRPr lang="en-US" dirty="0">
              <a:latin typeface="+mn-lt"/>
            </a:endParaRPr>
          </a:p>
        </p:txBody>
      </p:sp>
      <p:pic>
        <p:nvPicPr>
          <p:cNvPr id="3075" name="Picture 3"/>
          <p:cNvPicPr>
            <a:picLocks noChangeAspect="1" noChangeArrowheads="1"/>
          </p:cNvPicPr>
          <p:nvPr/>
        </p:nvPicPr>
        <p:blipFill>
          <a:blip r:embed="rId2" cstate="print"/>
          <a:srcRect/>
          <a:stretch>
            <a:fillRect/>
          </a:stretch>
        </p:blipFill>
        <p:spPr bwMode="auto">
          <a:xfrm>
            <a:off x="762000" y="533399"/>
            <a:ext cx="4343400" cy="5791199"/>
          </a:xfrm>
          <a:prstGeom prst="rect">
            <a:avLst/>
          </a:prstGeom>
          <a:noFill/>
          <a:ln w="9525">
            <a:noFill/>
            <a:miter lim="800000"/>
            <a:headEnd/>
            <a:tailEnd/>
          </a:ln>
        </p:spPr>
      </p:pic>
    </p:spTree>
  </p:cSld>
  <p:clrMapOvr>
    <a:masterClrMapping/>
  </p:clrMapOvr>
  <p:transition advClick="0" advTm="13000">
    <p:fade/>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752600" y="5181600"/>
            <a:ext cx="5791200" cy="954107"/>
          </a:xfrm>
          <a:prstGeom prst="rect">
            <a:avLst/>
          </a:prstGeom>
          <a:noFill/>
        </p:spPr>
        <p:txBody>
          <a:bodyPr wrap="square" rtlCol="0">
            <a:spAutoFit/>
          </a:bodyPr>
          <a:lstStyle/>
          <a:p>
            <a:pPr algn="ctr"/>
            <a:r>
              <a:rPr lang="en-US" dirty="0" smtClean="0">
                <a:latin typeface="+mn-lt"/>
              </a:rPr>
              <a:t>SIMPosium Giveback Practice</a:t>
            </a:r>
          </a:p>
          <a:p>
            <a:pPr algn="ctr"/>
            <a:r>
              <a:rPr lang="en-US" dirty="0" smtClean="0">
                <a:latin typeface="+mn-lt"/>
              </a:rPr>
              <a:t>Session 5</a:t>
            </a:r>
            <a:endParaRPr lang="en-US" dirty="0">
              <a:latin typeface="+mn-lt"/>
            </a:endParaRPr>
          </a:p>
        </p:txBody>
      </p:sp>
      <p:pic>
        <p:nvPicPr>
          <p:cNvPr id="4098" name="Picture 2"/>
          <p:cNvPicPr>
            <a:picLocks noChangeAspect="1" noChangeArrowheads="1"/>
          </p:cNvPicPr>
          <p:nvPr/>
        </p:nvPicPr>
        <p:blipFill>
          <a:blip r:embed="rId2" cstate="print"/>
          <a:srcRect/>
          <a:stretch>
            <a:fillRect/>
          </a:stretch>
        </p:blipFill>
        <p:spPr bwMode="auto">
          <a:xfrm>
            <a:off x="1752600" y="533400"/>
            <a:ext cx="5753100" cy="4314825"/>
          </a:xfrm>
          <a:prstGeom prst="rect">
            <a:avLst/>
          </a:prstGeom>
          <a:noFill/>
          <a:ln w="9525">
            <a:noFill/>
            <a:miter lim="800000"/>
            <a:headEnd/>
            <a:tailEnd/>
          </a:ln>
        </p:spPr>
      </p:pic>
    </p:spTree>
  </p:cSld>
  <p:clrMapOvr>
    <a:masterClrMapping/>
  </p:clrMapOvr>
  <p:transition advClick="0" advTm="13000">
    <p:fade/>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752600" y="5181600"/>
            <a:ext cx="5791200" cy="954107"/>
          </a:xfrm>
          <a:prstGeom prst="rect">
            <a:avLst/>
          </a:prstGeom>
          <a:noFill/>
        </p:spPr>
        <p:txBody>
          <a:bodyPr wrap="square" rtlCol="0">
            <a:spAutoFit/>
          </a:bodyPr>
          <a:lstStyle/>
          <a:p>
            <a:pPr algn="ctr"/>
            <a:r>
              <a:rPr lang="en-US" dirty="0" smtClean="0">
                <a:latin typeface="+mn-lt"/>
              </a:rPr>
              <a:t>"Syncrhonicity"</a:t>
            </a:r>
          </a:p>
          <a:p>
            <a:pPr algn="ctr"/>
            <a:r>
              <a:rPr lang="en-US" dirty="0" smtClean="0">
                <a:latin typeface="+mn-lt"/>
              </a:rPr>
              <a:t>Session 5</a:t>
            </a:r>
            <a:endParaRPr lang="en-US" dirty="0">
              <a:latin typeface="+mn-lt"/>
            </a:endParaRPr>
          </a:p>
        </p:txBody>
      </p:sp>
      <p:pic>
        <p:nvPicPr>
          <p:cNvPr id="5122" name="Picture 2"/>
          <p:cNvPicPr>
            <a:picLocks noChangeAspect="1" noChangeArrowheads="1"/>
          </p:cNvPicPr>
          <p:nvPr/>
        </p:nvPicPr>
        <p:blipFill>
          <a:blip r:embed="rId2" cstate="print"/>
          <a:srcRect/>
          <a:stretch>
            <a:fillRect/>
          </a:stretch>
        </p:blipFill>
        <p:spPr bwMode="auto">
          <a:xfrm>
            <a:off x="1676400" y="457200"/>
            <a:ext cx="5753100" cy="4314825"/>
          </a:xfrm>
          <a:prstGeom prst="rect">
            <a:avLst/>
          </a:prstGeom>
          <a:noFill/>
          <a:ln w="9525">
            <a:noFill/>
            <a:miter lim="800000"/>
            <a:headEnd/>
            <a:tailEnd/>
          </a:ln>
        </p:spPr>
      </p:pic>
    </p:spTree>
  </p:cSld>
  <p:clrMapOvr>
    <a:masterClrMapping/>
  </p:clrMapOvr>
  <p:transition advClick="0" advTm="13000">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828800"/>
            <a:ext cx="8229600" cy="2667000"/>
          </a:xfrm>
        </p:spPr>
        <p:txBody>
          <a:bodyPr>
            <a:normAutofit/>
          </a:bodyPr>
          <a:lstStyle/>
          <a:p>
            <a:r>
              <a:rPr lang="en-US" dirty="0" smtClean="0"/>
              <a:t>A good manager is a dispenser of caution.  A good leader is a dispenser of hope.</a:t>
            </a:r>
            <a:endParaRPr lang="en-US" dirty="0"/>
          </a:p>
        </p:txBody>
      </p:sp>
      <p:sp>
        <p:nvSpPr>
          <p:cNvPr id="5" name="TextBox 4"/>
          <p:cNvSpPr txBox="1"/>
          <p:nvPr/>
        </p:nvSpPr>
        <p:spPr>
          <a:xfrm>
            <a:off x="5865708" y="4886980"/>
            <a:ext cx="2416624" cy="523220"/>
          </a:xfrm>
          <a:prstGeom prst="rect">
            <a:avLst/>
          </a:prstGeom>
          <a:noFill/>
        </p:spPr>
        <p:txBody>
          <a:bodyPr wrap="none" rtlCol="0">
            <a:spAutoFit/>
          </a:bodyPr>
          <a:lstStyle/>
          <a:p>
            <a:r>
              <a:rPr lang="en-US" dirty="0" smtClean="0"/>
              <a:t>- Sam Valanju</a:t>
            </a:r>
            <a:endParaRPr lang="en-US" dirty="0"/>
          </a:p>
        </p:txBody>
      </p:sp>
    </p:spTree>
  </p:cSld>
  <p:clrMapOvr>
    <a:masterClrMapping/>
  </p:clrMapOvr>
  <p:transition advClick="0" advTm="7000">
    <p:fade/>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IM RLF September 22nd 2009 028 - CROPPED.jpg"/>
          <p:cNvPicPr>
            <a:picLocks noChangeAspect="1"/>
          </p:cNvPicPr>
          <p:nvPr/>
        </p:nvPicPr>
        <p:blipFill>
          <a:blip r:embed="rId2" cstate="print"/>
          <a:stretch>
            <a:fillRect/>
          </a:stretch>
        </p:blipFill>
        <p:spPr>
          <a:xfrm>
            <a:off x="381000" y="914400"/>
            <a:ext cx="8382000" cy="4456430"/>
          </a:xfrm>
          <a:prstGeom prst="rect">
            <a:avLst/>
          </a:prstGeom>
        </p:spPr>
      </p:pic>
      <p:sp>
        <p:nvSpPr>
          <p:cNvPr id="3" name="TextBox 2"/>
          <p:cNvSpPr txBox="1"/>
          <p:nvPr/>
        </p:nvSpPr>
        <p:spPr>
          <a:xfrm>
            <a:off x="2971800" y="5562600"/>
            <a:ext cx="3200400" cy="954107"/>
          </a:xfrm>
          <a:prstGeom prst="rect">
            <a:avLst/>
          </a:prstGeom>
          <a:noFill/>
        </p:spPr>
        <p:txBody>
          <a:bodyPr wrap="square" rtlCol="0">
            <a:spAutoFit/>
          </a:bodyPr>
          <a:lstStyle/>
          <a:p>
            <a:pPr algn="ctr"/>
            <a:r>
              <a:rPr lang="en-US" dirty="0" smtClean="0">
                <a:latin typeface="+mn-lt"/>
              </a:rPr>
              <a:t>Group Picture</a:t>
            </a:r>
          </a:p>
          <a:p>
            <a:pPr algn="ctr"/>
            <a:r>
              <a:rPr lang="en-US" dirty="0" smtClean="0">
                <a:latin typeface="+mn-lt"/>
              </a:rPr>
              <a:t>Session 6</a:t>
            </a:r>
            <a:endParaRPr lang="en-US" dirty="0">
              <a:latin typeface="+mn-lt"/>
            </a:endParaRPr>
          </a:p>
        </p:txBody>
      </p:sp>
    </p:spTree>
  </p:cSld>
  <p:clrMapOvr>
    <a:masterClrMapping/>
  </p:clrMapOvr>
  <p:transition advClick="0" advTm="13000">
    <p:fade/>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5105400"/>
            <a:ext cx="3200400" cy="954107"/>
          </a:xfrm>
          <a:prstGeom prst="rect">
            <a:avLst/>
          </a:prstGeom>
          <a:noFill/>
        </p:spPr>
        <p:txBody>
          <a:bodyPr wrap="square" rtlCol="0">
            <a:spAutoFit/>
          </a:bodyPr>
          <a:lstStyle/>
          <a:p>
            <a:pPr algn="ctr"/>
            <a:r>
              <a:rPr lang="en-US" dirty="0" smtClean="0">
                <a:latin typeface="+mn-lt"/>
              </a:rPr>
              <a:t>Group Giveback</a:t>
            </a:r>
          </a:p>
          <a:p>
            <a:pPr algn="ctr"/>
            <a:r>
              <a:rPr lang="en-US" dirty="0" smtClean="0">
                <a:latin typeface="+mn-lt"/>
              </a:rPr>
              <a:t>SIMposium</a:t>
            </a:r>
            <a:endParaRPr lang="en-US" dirty="0">
              <a:latin typeface="+mn-lt"/>
            </a:endParaRPr>
          </a:p>
        </p:txBody>
      </p:sp>
      <p:pic>
        <p:nvPicPr>
          <p:cNvPr id="1027" name="Picture 3"/>
          <p:cNvPicPr>
            <a:picLocks noChangeAspect="1" noChangeArrowheads="1"/>
          </p:cNvPicPr>
          <p:nvPr/>
        </p:nvPicPr>
        <p:blipFill>
          <a:blip r:embed="rId2" cstate="print"/>
          <a:srcRect/>
          <a:stretch>
            <a:fillRect/>
          </a:stretch>
        </p:blipFill>
        <p:spPr bwMode="auto">
          <a:xfrm>
            <a:off x="304800" y="304800"/>
            <a:ext cx="5715000" cy="4286250"/>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4267200" y="3085944"/>
            <a:ext cx="4519613" cy="3390371"/>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5943600" y="457200"/>
            <a:ext cx="2686050" cy="3029864"/>
          </a:xfrm>
          <a:prstGeom prst="rect">
            <a:avLst/>
          </a:prstGeom>
          <a:noFill/>
          <a:ln w="9525">
            <a:noFill/>
            <a:miter lim="800000"/>
            <a:headEnd/>
            <a:tailEnd/>
          </a:ln>
        </p:spPr>
      </p:pic>
    </p:spTree>
  </p:cSld>
  <p:clrMapOvr>
    <a:masterClrMapping/>
  </p:clrMapOvr>
  <p:transition advClick="0" advTm="13000">
    <p:fade/>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4419600"/>
            <a:ext cx="3200400" cy="954107"/>
          </a:xfrm>
          <a:prstGeom prst="rect">
            <a:avLst/>
          </a:prstGeom>
          <a:noFill/>
        </p:spPr>
        <p:txBody>
          <a:bodyPr wrap="square" rtlCol="0">
            <a:spAutoFit/>
          </a:bodyPr>
          <a:lstStyle/>
          <a:p>
            <a:pPr algn="ctr"/>
            <a:r>
              <a:rPr lang="en-US" dirty="0" smtClean="0">
                <a:latin typeface="+mn-lt"/>
              </a:rPr>
              <a:t>Group Giveback</a:t>
            </a:r>
          </a:p>
          <a:p>
            <a:pPr algn="ctr"/>
            <a:r>
              <a:rPr lang="en-US" dirty="0" smtClean="0">
                <a:latin typeface="+mn-lt"/>
              </a:rPr>
              <a:t>SIMposium</a:t>
            </a:r>
            <a:endParaRPr lang="en-US" dirty="0">
              <a:latin typeface="+mn-lt"/>
            </a:endParaRPr>
          </a:p>
        </p:txBody>
      </p:sp>
      <p:pic>
        <p:nvPicPr>
          <p:cNvPr id="2050" name="Picture 2"/>
          <p:cNvPicPr>
            <a:picLocks noChangeAspect="1" noChangeArrowheads="1"/>
          </p:cNvPicPr>
          <p:nvPr/>
        </p:nvPicPr>
        <p:blipFill>
          <a:blip r:embed="rId2" cstate="print"/>
          <a:srcRect/>
          <a:stretch>
            <a:fillRect/>
          </a:stretch>
        </p:blipFill>
        <p:spPr bwMode="auto">
          <a:xfrm>
            <a:off x="381000" y="533400"/>
            <a:ext cx="8382000" cy="2673858"/>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3962400" y="2895511"/>
            <a:ext cx="4748887" cy="3562361"/>
          </a:xfrm>
          <a:prstGeom prst="rect">
            <a:avLst/>
          </a:prstGeom>
          <a:noFill/>
          <a:ln w="9525">
            <a:noFill/>
            <a:miter lim="800000"/>
            <a:headEnd/>
            <a:tailEnd/>
          </a:ln>
        </p:spPr>
      </p:pic>
    </p:spTree>
  </p:cSld>
  <p:clrMapOvr>
    <a:masterClrMapping/>
  </p:clrMapOvr>
  <p:transition advClick="0" advTm="13000">
    <p:fade/>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4572000"/>
            <a:ext cx="3200400" cy="954107"/>
          </a:xfrm>
          <a:prstGeom prst="rect">
            <a:avLst/>
          </a:prstGeom>
          <a:noFill/>
        </p:spPr>
        <p:txBody>
          <a:bodyPr wrap="square" rtlCol="0">
            <a:spAutoFit/>
          </a:bodyPr>
          <a:lstStyle/>
          <a:p>
            <a:pPr algn="ctr"/>
            <a:r>
              <a:rPr lang="en-US" dirty="0" smtClean="0">
                <a:latin typeface="+mn-lt"/>
              </a:rPr>
              <a:t>RLF Graduation</a:t>
            </a:r>
          </a:p>
          <a:p>
            <a:pPr algn="ctr"/>
            <a:r>
              <a:rPr lang="en-US" dirty="0" smtClean="0">
                <a:latin typeface="+mn-lt"/>
              </a:rPr>
              <a:t>SIMposium</a:t>
            </a:r>
            <a:endParaRPr lang="en-US" dirty="0">
              <a:latin typeface="+mn-lt"/>
            </a:endParaRPr>
          </a:p>
        </p:txBody>
      </p:sp>
      <p:pic>
        <p:nvPicPr>
          <p:cNvPr id="3074" name="Picture 2"/>
          <p:cNvPicPr>
            <a:picLocks noChangeAspect="1" noChangeArrowheads="1"/>
          </p:cNvPicPr>
          <p:nvPr/>
        </p:nvPicPr>
        <p:blipFill>
          <a:blip r:embed="rId2" cstate="print"/>
          <a:srcRect/>
          <a:stretch>
            <a:fillRect/>
          </a:stretch>
        </p:blipFill>
        <p:spPr bwMode="auto">
          <a:xfrm>
            <a:off x="457200" y="457200"/>
            <a:ext cx="4824413" cy="3619016"/>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4114800" y="3048000"/>
            <a:ext cx="4469527" cy="3352800"/>
          </a:xfrm>
          <a:prstGeom prst="rect">
            <a:avLst/>
          </a:prstGeom>
          <a:noFill/>
          <a:ln w="9525">
            <a:noFill/>
            <a:miter lim="800000"/>
            <a:headEnd/>
            <a:tailEnd/>
          </a:ln>
        </p:spPr>
      </p:pic>
    </p:spTree>
  </p:cSld>
  <p:clrMapOvr>
    <a:masterClrMapping/>
  </p:clrMapOvr>
  <p:transition advClick="0" advTm="13000">
    <p:fade/>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90800" y="5486400"/>
            <a:ext cx="3810000" cy="954107"/>
          </a:xfrm>
          <a:prstGeom prst="rect">
            <a:avLst/>
          </a:prstGeom>
          <a:noFill/>
        </p:spPr>
        <p:txBody>
          <a:bodyPr wrap="square" rtlCol="0">
            <a:spAutoFit/>
          </a:bodyPr>
          <a:lstStyle/>
          <a:p>
            <a:pPr algn="ctr"/>
            <a:r>
              <a:rPr lang="en-US" dirty="0" smtClean="0">
                <a:latin typeface="+mn-lt"/>
              </a:rPr>
              <a:t>Beads of Significance</a:t>
            </a:r>
          </a:p>
          <a:p>
            <a:pPr algn="ctr"/>
            <a:r>
              <a:rPr lang="en-US" dirty="0" smtClean="0">
                <a:latin typeface="+mn-lt"/>
              </a:rPr>
              <a:t>SIMposium</a:t>
            </a:r>
            <a:endParaRPr lang="en-US" dirty="0">
              <a:latin typeface="+mn-lt"/>
            </a:endParaRPr>
          </a:p>
        </p:txBody>
      </p:sp>
      <p:pic>
        <p:nvPicPr>
          <p:cNvPr id="4098" name="Picture 2"/>
          <p:cNvPicPr>
            <a:picLocks noChangeAspect="1" noChangeArrowheads="1"/>
          </p:cNvPicPr>
          <p:nvPr/>
        </p:nvPicPr>
        <p:blipFill>
          <a:blip r:embed="rId2" cstate="print"/>
          <a:srcRect/>
          <a:stretch>
            <a:fillRect/>
          </a:stretch>
        </p:blipFill>
        <p:spPr bwMode="auto">
          <a:xfrm>
            <a:off x="1761938" y="304800"/>
            <a:ext cx="5477062" cy="5029200"/>
          </a:xfrm>
          <a:prstGeom prst="rect">
            <a:avLst/>
          </a:prstGeom>
          <a:noFill/>
          <a:ln w="9525">
            <a:noFill/>
            <a:miter lim="800000"/>
            <a:headEnd/>
            <a:tailEnd/>
          </a:ln>
        </p:spPr>
      </p:pic>
    </p:spTree>
  </p:cSld>
  <p:clrMapOvr>
    <a:masterClrMapping/>
  </p:clrMapOvr>
  <p:transition advClick="0" advTm="13000">
    <p:fade/>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76800" y="4495800"/>
            <a:ext cx="3810000" cy="954107"/>
          </a:xfrm>
          <a:prstGeom prst="rect">
            <a:avLst/>
          </a:prstGeom>
          <a:noFill/>
        </p:spPr>
        <p:txBody>
          <a:bodyPr wrap="square" rtlCol="0">
            <a:spAutoFit/>
          </a:bodyPr>
          <a:lstStyle/>
          <a:p>
            <a:pPr algn="ctr"/>
            <a:r>
              <a:rPr lang="en-US" dirty="0" smtClean="0">
                <a:latin typeface="+mn-lt"/>
              </a:rPr>
              <a:t>SIMposium</a:t>
            </a:r>
          </a:p>
          <a:p>
            <a:pPr algn="ctr"/>
            <a:r>
              <a:rPr lang="en-US" dirty="0" smtClean="0">
                <a:latin typeface="+mn-lt"/>
              </a:rPr>
              <a:t>2009</a:t>
            </a:r>
            <a:endParaRPr lang="en-US" dirty="0">
              <a:latin typeface="+mn-lt"/>
            </a:endParaRPr>
          </a:p>
        </p:txBody>
      </p:sp>
      <p:pic>
        <p:nvPicPr>
          <p:cNvPr id="5122" name="Picture 2"/>
          <p:cNvPicPr>
            <a:picLocks noChangeAspect="1" noChangeArrowheads="1"/>
          </p:cNvPicPr>
          <p:nvPr/>
        </p:nvPicPr>
        <p:blipFill>
          <a:blip r:embed="rId2" cstate="print"/>
          <a:srcRect/>
          <a:stretch>
            <a:fillRect/>
          </a:stretch>
        </p:blipFill>
        <p:spPr bwMode="auto">
          <a:xfrm>
            <a:off x="381001" y="381000"/>
            <a:ext cx="4296792" cy="2819400"/>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457200" y="3581400"/>
            <a:ext cx="4697413" cy="2659400"/>
          </a:xfrm>
          <a:prstGeom prst="rect">
            <a:avLst/>
          </a:prstGeom>
          <a:noFill/>
          <a:ln w="9525">
            <a:noFill/>
            <a:miter lim="800000"/>
            <a:headEnd/>
            <a:tailEnd/>
          </a:ln>
        </p:spPr>
      </p:pic>
      <p:pic>
        <p:nvPicPr>
          <p:cNvPr id="5125" name="Picture 5"/>
          <p:cNvPicPr>
            <a:picLocks noChangeAspect="1" noChangeArrowheads="1"/>
          </p:cNvPicPr>
          <p:nvPr/>
        </p:nvPicPr>
        <p:blipFill>
          <a:blip r:embed="rId4" cstate="print"/>
          <a:srcRect/>
          <a:stretch>
            <a:fillRect/>
          </a:stretch>
        </p:blipFill>
        <p:spPr bwMode="auto">
          <a:xfrm>
            <a:off x="5257800" y="609600"/>
            <a:ext cx="3072632" cy="2305050"/>
          </a:xfrm>
          <a:prstGeom prst="rect">
            <a:avLst/>
          </a:prstGeom>
          <a:noFill/>
          <a:ln w="9525">
            <a:noFill/>
            <a:miter lim="800000"/>
            <a:headEnd/>
            <a:tailEnd/>
          </a:ln>
        </p:spPr>
      </p:pic>
    </p:spTree>
  </p:cSld>
  <p:clrMapOvr>
    <a:masterClrMapping/>
  </p:clrMapOvr>
  <p:transition advClick="0" advTm="13000">
    <p:fade/>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24400" y="4572000"/>
            <a:ext cx="3810000" cy="1384995"/>
          </a:xfrm>
          <a:prstGeom prst="rect">
            <a:avLst/>
          </a:prstGeom>
          <a:noFill/>
        </p:spPr>
        <p:txBody>
          <a:bodyPr wrap="square" rtlCol="0">
            <a:spAutoFit/>
          </a:bodyPr>
          <a:lstStyle/>
          <a:p>
            <a:pPr algn="ctr"/>
            <a:r>
              <a:rPr lang="en-US" dirty="0" smtClean="0">
                <a:latin typeface="+mn-lt"/>
              </a:rPr>
              <a:t>Long Live the Rusty Nutts!</a:t>
            </a:r>
          </a:p>
          <a:p>
            <a:pPr algn="ctr"/>
            <a:r>
              <a:rPr lang="en-US" dirty="0" smtClean="0">
                <a:latin typeface="+mn-lt"/>
              </a:rPr>
              <a:t>SIMposium</a:t>
            </a:r>
            <a:endParaRPr lang="en-US" dirty="0">
              <a:latin typeface="+mn-lt"/>
            </a:endParaRPr>
          </a:p>
        </p:txBody>
      </p:sp>
      <p:pic>
        <p:nvPicPr>
          <p:cNvPr id="6146" name="Picture 2"/>
          <p:cNvPicPr>
            <a:picLocks noChangeAspect="1" noChangeArrowheads="1"/>
          </p:cNvPicPr>
          <p:nvPr/>
        </p:nvPicPr>
        <p:blipFill>
          <a:blip r:embed="rId2" cstate="print"/>
          <a:srcRect/>
          <a:stretch>
            <a:fillRect/>
          </a:stretch>
        </p:blipFill>
        <p:spPr bwMode="auto">
          <a:xfrm>
            <a:off x="533400" y="533400"/>
            <a:ext cx="4495800" cy="2927981"/>
          </a:xfrm>
          <a:prstGeom prst="rect">
            <a:avLst/>
          </a:prstGeom>
          <a:noFill/>
          <a:ln w="9525">
            <a:noFill/>
            <a:miter lim="800000"/>
            <a:headEnd/>
            <a:tailEnd/>
          </a:ln>
        </p:spPr>
      </p:pic>
      <p:pic>
        <p:nvPicPr>
          <p:cNvPr id="8" name="Picture 4"/>
          <p:cNvPicPr>
            <a:picLocks noChangeAspect="1" noChangeArrowheads="1"/>
          </p:cNvPicPr>
          <p:nvPr/>
        </p:nvPicPr>
        <p:blipFill>
          <a:blip r:embed="rId3" cstate="print"/>
          <a:srcRect/>
          <a:stretch>
            <a:fillRect/>
          </a:stretch>
        </p:blipFill>
        <p:spPr bwMode="auto">
          <a:xfrm>
            <a:off x="865187" y="3657600"/>
            <a:ext cx="3630613" cy="2636484"/>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a:stretch>
            <a:fillRect/>
          </a:stretch>
        </p:blipFill>
        <p:spPr bwMode="auto">
          <a:xfrm>
            <a:off x="5432419" y="533400"/>
            <a:ext cx="3101981" cy="3306763"/>
          </a:xfrm>
          <a:prstGeom prst="rect">
            <a:avLst/>
          </a:prstGeom>
          <a:noFill/>
          <a:ln w="9525">
            <a:noFill/>
            <a:miter lim="800000"/>
            <a:headEnd/>
            <a:tailEnd/>
          </a:ln>
        </p:spPr>
      </p:pic>
    </p:spTree>
  </p:cSld>
  <p:clrMapOvr>
    <a:masterClrMapping/>
  </p:clrMapOvr>
  <p:transition advClick="0" advTm="13000">
    <p:fade/>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lstStyle/>
          <a:p>
            <a:r>
              <a:rPr lang="en-US" dirty="0" smtClean="0"/>
              <a:t>Who we are…</a:t>
            </a:r>
            <a:endParaRPr lang="en-US" dirty="0"/>
          </a:p>
        </p:txBody>
      </p:sp>
      <p:sp>
        <p:nvSpPr>
          <p:cNvPr id="7" name="Text Placeholder 6"/>
          <p:cNvSpPr>
            <a:spLocks noGrp="1"/>
          </p:cNvSpPr>
          <p:nvPr>
            <p:ph type="body" idx="1"/>
          </p:nvPr>
        </p:nvSpPr>
        <p:spPr>
          <a:xfrm>
            <a:off x="457200" y="1295400"/>
            <a:ext cx="2590800" cy="5257800"/>
          </a:xfrm>
        </p:spPr>
        <p:txBody>
          <a:bodyPr>
            <a:noAutofit/>
          </a:bodyPr>
          <a:lstStyle/>
          <a:p>
            <a:pPr>
              <a:buClr>
                <a:schemeClr val="tx1"/>
              </a:buClr>
            </a:pPr>
            <a:r>
              <a:rPr lang="en-US" sz="2000" dirty="0" smtClean="0"/>
              <a:t>Brian Akers</a:t>
            </a:r>
          </a:p>
          <a:p>
            <a:pPr>
              <a:buClr>
                <a:schemeClr val="tx1"/>
              </a:buClr>
            </a:pPr>
            <a:r>
              <a:rPr lang="en-US" sz="2000" dirty="0" smtClean="0"/>
              <a:t>John Botta</a:t>
            </a:r>
          </a:p>
          <a:p>
            <a:pPr>
              <a:buClr>
                <a:schemeClr val="tx1"/>
              </a:buClr>
            </a:pPr>
            <a:r>
              <a:rPr lang="en-US" sz="2000" dirty="0" smtClean="0"/>
              <a:t>Paul Brockish</a:t>
            </a:r>
          </a:p>
          <a:p>
            <a:pPr>
              <a:buClr>
                <a:schemeClr val="tx1"/>
              </a:buClr>
            </a:pPr>
            <a:r>
              <a:rPr lang="en-US" sz="2000" dirty="0" smtClean="0"/>
              <a:t>Sarah Burnson</a:t>
            </a:r>
          </a:p>
          <a:p>
            <a:pPr>
              <a:buClr>
                <a:schemeClr val="tx1"/>
              </a:buClr>
            </a:pPr>
            <a:r>
              <a:rPr lang="en-US" sz="2000" dirty="0" smtClean="0"/>
              <a:t>Mark Dawson</a:t>
            </a:r>
          </a:p>
          <a:p>
            <a:pPr>
              <a:buClr>
                <a:schemeClr val="tx1"/>
              </a:buClr>
            </a:pPr>
            <a:r>
              <a:rPr lang="en-US" sz="2000" dirty="0" smtClean="0"/>
              <a:t>Jennifer Ehlers</a:t>
            </a:r>
          </a:p>
          <a:p>
            <a:pPr>
              <a:buClr>
                <a:schemeClr val="tx1"/>
              </a:buClr>
            </a:pPr>
            <a:r>
              <a:rPr lang="en-US" sz="2000" dirty="0" smtClean="0"/>
              <a:t>Bob Feuling</a:t>
            </a:r>
          </a:p>
          <a:p>
            <a:pPr>
              <a:buClr>
                <a:schemeClr val="tx1"/>
              </a:buClr>
            </a:pPr>
            <a:r>
              <a:rPr lang="en-US" sz="2000" dirty="0" smtClean="0"/>
              <a:t>Nancy Fletcher</a:t>
            </a:r>
          </a:p>
          <a:p>
            <a:pPr>
              <a:buClr>
                <a:schemeClr val="tx1"/>
              </a:buClr>
            </a:pPr>
            <a:r>
              <a:rPr lang="en-US" sz="2000" dirty="0" smtClean="0"/>
              <a:t>Ricky Frank</a:t>
            </a:r>
          </a:p>
          <a:p>
            <a:pPr>
              <a:buClr>
                <a:schemeClr val="tx1"/>
              </a:buClr>
            </a:pPr>
            <a:r>
              <a:rPr lang="en-US" sz="2000" dirty="0" smtClean="0"/>
              <a:t>Sonja Garth</a:t>
            </a:r>
          </a:p>
          <a:p>
            <a:pPr>
              <a:buClr>
                <a:schemeClr val="tx1"/>
              </a:buClr>
            </a:pPr>
            <a:r>
              <a:rPr lang="en-US" sz="2000" dirty="0" smtClean="0"/>
              <a:t>Jim Grant</a:t>
            </a:r>
          </a:p>
          <a:p>
            <a:pPr>
              <a:buClr>
                <a:schemeClr val="tx1"/>
              </a:buClr>
            </a:pPr>
            <a:r>
              <a:rPr lang="en-US" sz="2000" dirty="0" smtClean="0"/>
              <a:t>Kirk Halliday</a:t>
            </a:r>
          </a:p>
          <a:p>
            <a:pPr>
              <a:buClr>
                <a:schemeClr val="tx1"/>
              </a:buClr>
            </a:pPr>
            <a:r>
              <a:rPr lang="en-US" sz="2000" dirty="0" smtClean="0"/>
              <a:t>Tom Harrold</a:t>
            </a:r>
          </a:p>
          <a:p>
            <a:pPr>
              <a:buClr>
                <a:schemeClr val="tx1"/>
              </a:buClr>
            </a:pPr>
            <a:r>
              <a:rPr lang="en-US" sz="2000" dirty="0" smtClean="0"/>
              <a:t>Simon Huang</a:t>
            </a:r>
          </a:p>
        </p:txBody>
      </p:sp>
      <p:sp>
        <p:nvSpPr>
          <p:cNvPr id="8" name="Text Placeholder 6"/>
          <p:cNvSpPr txBox="1">
            <a:spLocks/>
          </p:cNvSpPr>
          <p:nvPr/>
        </p:nvSpPr>
        <p:spPr>
          <a:xfrm>
            <a:off x="5867400" y="1295400"/>
            <a:ext cx="2743200" cy="5257800"/>
          </a:xfrm>
          <a:prstGeom prst="rect">
            <a:avLst/>
          </a:prstGeom>
        </p:spPr>
        <p:txBody>
          <a:bodyPr vert="horz" lIns="91440">
            <a:noAutofit/>
          </a:bodyPr>
          <a:lstStyle/>
          <a:p>
            <a:pPr marL="320040" marR="0" lvl="0" indent="-320040" algn="l" defTabSz="914400" rtl="0" eaLnBrk="1" fontAlgn="auto" latinLnBrk="0" hangingPunct="1">
              <a:lnSpc>
                <a:spcPct val="100000"/>
              </a:lnSpc>
              <a:spcBef>
                <a:spcPct val="20000"/>
              </a:spcBef>
              <a:spcAft>
                <a:spcPts val="0"/>
              </a:spcAft>
              <a:buClr>
                <a:schemeClr val="tx1"/>
              </a:buClr>
              <a:buSzPct val="70000"/>
              <a:buFont typeface="Wingdings 2"/>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Dennis Somerville</a:t>
            </a:r>
          </a:p>
          <a:p>
            <a:pPr marL="320040" marR="0" lvl="0" indent="-320040" algn="l" defTabSz="914400" rtl="0" eaLnBrk="1" fontAlgn="auto" latinLnBrk="0" hangingPunct="1">
              <a:lnSpc>
                <a:spcPct val="100000"/>
              </a:lnSpc>
              <a:spcBef>
                <a:spcPct val="20000"/>
              </a:spcBef>
              <a:spcAft>
                <a:spcPts val="0"/>
              </a:spcAft>
              <a:buClr>
                <a:schemeClr val="tx1"/>
              </a:buClr>
              <a:buSzPct val="70000"/>
              <a:buFont typeface="Wingdings 2"/>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Kurt Spitzner</a:t>
            </a:r>
          </a:p>
          <a:p>
            <a:pPr marL="320040" marR="0" lvl="0" indent="-320040" algn="l" defTabSz="914400" rtl="0" eaLnBrk="1" fontAlgn="auto" latinLnBrk="0" hangingPunct="1">
              <a:lnSpc>
                <a:spcPct val="100000"/>
              </a:lnSpc>
              <a:spcBef>
                <a:spcPct val="20000"/>
              </a:spcBef>
              <a:spcAft>
                <a:spcPts val="0"/>
              </a:spcAft>
              <a:buClr>
                <a:schemeClr val="tx1"/>
              </a:buClr>
              <a:buSzPct val="70000"/>
              <a:buFont typeface="Wingdings 2"/>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Nelson Still</a:t>
            </a:r>
          </a:p>
          <a:p>
            <a:pPr marL="320040" marR="0" lvl="0" indent="-320040" algn="l" defTabSz="914400" rtl="0" eaLnBrk="1" fontAlgn="auto" latinLnBrk="0" hangingPunct="1">
              <a:lnSpc>
                <a:spcPct val="100000"/>
              </a:lnSpc>
              <a:spcBef>
                <a:spcPct val="20000"/>
              </a:spcBef>
              <a:spcAft>
                <a:spcPts val="0"/>
              </a:spcAft>
              <a:buClr>
                <a:schemeClr val="tx1"/>
              </a:buClr>
              <a:buSzPct val="70000"/>
              <a:buFont typeface="Wingdings 2"/>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Christian Sutanto</a:t>
            </a:r>
          </a:p>
          <a:p>
            <a:pPr marL="320040" marR="0" lvl="0" indent="-320040" algn="l" defTabSz="914400" rtl="0" eaLnBrk="1" fontAlgn="auto" latinLnBrk="0" hangingPunct="1">
              <a:lnSpc>
                <a:spcPct val="100000"/>
              </a:lnSpc>
              <a:spcBef>
                <a:spcPct val="20000"/>
              </a:spcBef>
              <a:spcAft>
                <a:spcPts val="0"/>
              </a:spcAft>
              <a:buClr>
                <a:schemeClr val="tx1"/>
              </a:buClr>
              <a:buSzPct val="70000"/>
              <a:buFont typeface="Wingdings 2"/>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Rob Tanzola</a:t>
            </a:r>
          </a:p>
          <a:p>
            <a:pPr marL="320040" marR="0" lvl="0" indent="-320040" algn="l" defTabSz="914400" rtl="0" eaLnBrk="1" fontAlgn="auto" latinLnBrk="0" hangingPunct="1">
              <a:lnSpc>
                <a:spcPct val="100000"/>
              </a:lnSpc>
              <a:spcBef>
                <a:spcPct val="20000"/>
              </a:spcBef>
              <a:spcAft>
                <a:spcPts val="0"/>
              </a:spcAft>
              <a:buClr>
                <a:schemeClr val="tx1"/>
              </a:buClr>
              <a:buSzPct val="70000"/>
              <a:buFont typeface="Wingdings 2"/>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Laura Templin</a:t>
            </a:r>
          </a:p>
          <a:p>
            <a:pPr marL="320040" marR="0" lvl="0" indent="-320040" algn="l" defTabSz="914400" rtl="0" eaLnBrk="1" fontAlgn="auto" latinLnBrk="0" hangingPunct="1">
              <a:lnSpc>
                <a:spcPct val="100000"/>
              </a:lnSpc>
              <a:spcBef>
                <a:spcPct val="20000"/>
              </a:spcBef>
              <a:spcAft>
                <a:spcPts val="0"/>
              </a:spcAft>
              <a:buClr>
                <a:schemeClr val="tx1"/>
              </a:buClr>
              <a:buSzPct val="70000"/>
              <a:buFont typeface="Wingdings 2"/>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Doug Thomas</a:t>
            </a:r>
          </a:p>
          <a:p>
            <a:pPr marL="320040" marR="0" lvl="0" indent="-320040" algn="l" defTabSz="914400" rtl="0" eaLnBrk="1" fontAlgn="auto" latinLnBrk="0" hangingPunct="1">
              <a:lnSpc>
                <a:spcPct val="100000"/>
              </a:lnSpc>
              <a:spcBef>
                <a:spcPct val="20000"/>
              </a:spcBef>
              <a:spcAft>
                <a:spcPts val="0"/>
              </a:spcAft>
              <a:buClr>
                <a:schemeClr val="tx1"/>
              </a:buClr>
              <a:buSzPct val="70000"/>
              <a:buFont typeface="Wingdings 2"/>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Dino Traxel</a:t>
            </a:r>
          </a:p>
          <a:p>
            <a:pPr marL="320040" marR="0" lvl="0" indent="-320040" algn="l" defTabSz="914400" rtl="0" eaLnBrk="1" fontAlgn="auto" latinLnBrk="0" hangingPunct="1">
              <a:lnSpc>
                <a:spcPct val="100000"/>
              </a:lnSpc>
              <a:spcBef>
                <a:spcPct val="20000"/>
              </a:spcBef>
              <a:spcAft>
                <a:spcPts val="0"/>
              </a:spcAft>
              <a:buClr>
                <a:schemeClr val="tx1"/>
              </a:buClr>
              <a:buSzPct val="70000"/>
              <a:buFont typeface="Wingdings 2"/>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Rob Walker</a:t>
            </a:r>
          </a:p>
          <a:p>
            <a:pPr marL="320040" marR="0" lvl="0" indent="-320040" algn="l" defTabSz="914400" rtl="0" eaLnBrk="1" fontAlgn="auto" latinLnBrk="0" hangingPunct="1">
              <a:lnSpc>
                <a:spcPct val="100000"/>
              </a:lnSpc>
              <a:spcBef>
                <a:spcPct val="20000"/>
              </a:spcBef>
              <a:spcAft>
                <a:spcPts val="0"/>
              </a:spcAft>
              <a:buClr>
                <a:schemeClr val="tx1"/>
              </a:buClr>
              <a:buSzPct val="70000"/>
              <a:buFont typeface="Wingdings 2"/>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Steve Zotta</a:t>
            </a:r>
          </a:p>
          <a:p>
            <a:pPr marL="320040" marR="0" lvl="0" indent="-320040" algn="l" defTabSz="914400" rtl="0" eaLnBrk="1" fontAlgn="auto" latinLnBrk="0" hangingPunct="1">
              <a:lnSpc>
                <a:spcPct val="100000"/>
              </a:lnSpc>
              <a:spcBef>
                <a:spcPct val="20000"/>
              </a:spcBef>
              <a:spcAft>
                <a:spcPts val="0"/>
              </a:spcAft>
              <a:buClr>
                <a:schemeClr val="tx1"/>
              </a:buClr>
              <a:buSzPct val="70000"/>
              <a:buFont typeface="Wingdings 2"/>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Scot Berkey</a:t>
            </a:r>
          </a:p>
          <a:p>
            <a:pPr marL="320040" marR="0" lvl="0" indent="-320040" algn="l" defTabSz="914400" rtl="0" eaLnBrk="1" fontAlgn="auto" latinLnBrk="0" hangingPunct="1">
              <a:lnSpc>
                <a:spcPct val="100000"/>
              </a:lnSpc>
              <a:spcBef>
                <a:spcPct val="20000"/>
              </a:spcBef>
              <a:spcAft>
                <a:spcPts val="0"/>
              </a:spcAft>
              <a:buClr>
                <a:schemeClr val="tx1"/>
              </a:buClr>
              <a:buSzPct val="70000"/>
              <a:buFont typeface="Wingdings 2"/>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Cliff Higbee</a:t>
            </a: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Text Placeholder 6"/>
          <p:cNvSpPr txBox="1">
            <a:spLocks/>
          </p:cNvSpPr>
          <p:nvPr/>
        </p:nvSpPr>
        <p:spPr>
          <a:xfrm>
            <a:off x="3048000" y="1295400"/>
            <a:ext cx="2743200" cy="5257800"/>
          </a:xfrm>
          <a:prstGeom prst="rect">
            <a:avLst/>
          </a:prstGeom>
        </p:spPr>
        <p:txBody>
          <a:bodyPr vert="horz" lIns="91440">
            <a:normAutofit fontScale="92500"/>
          </a:bodyPr>
          <a:lstStyle/>
          <a:p>
            <a:pPr marL="320040" indent="-320040" fontAlgn="auto">
              <a:spcBef>
                <a:spcPct val="20000"/>
              </a:spcBef>
              <a:spcAft>
                <a:spcPts val="0"/>
              </a:spcAft>
              <a:buClr>
                <a:schemeClr val="tx1"/>
              </a:buClr>
              <a:buSzPct val="70000"/>
              <a:buFont typeface="Wingdings 2"/>
              <a:buChar char=""/>
            </a:pPr>
            <a:r>
              <a:rPr lang="en-US" sz="2200" dirty="0" smtClean="0">
                <a:latin typeface="+mn-lt"/>
              </a:rPr>
              <a:t>Kim Johnson</a:t>
            </a:r>
          </a:p>
          <a:p>
            <a:pPr marL="320040" marR="0" lvl="0" indent="-320040" algn="l" defTabSz="914400" rtl="0" eaLnBrk="1" fontAlgn="auto" latinLnBrk="0" hangingPunct="1">
              <a:lnSpc>
                <a:spcPct val="100000"/>
              </a:lnSpc>
              <a:spcBef>
                <a:spcPct val="20000"/>
              </a:spcBef>
              <a:spcAft>
                <a:spcPts val="0"/>
              </a:spcAft>
              <a:buClr>
                <a:schemeClr val="tx1"/>
              </a:buClr>
              <a:buSzPct val="70000"/>
              <a:buFont typeface="Wingdings 2"/>
              <a:buChar char=""/>
              <a:tabLst/>
              <a:defRPr/>
            </a:pPr>
            <a:r>
              <a:rPr kumimoji="0" lang="en-US" sz="2200" b="0" i="0" u="none" strike="noStrike" kern="1200" cap="none" spc="0" normalizeH="0" baseline="0" noProof="0" dirty="0" smtClean="0">
                <a:ln>
                  <a:noFill/>
                </a:ln>
                <a:solidFill>
                  <a:schemeClr val="tx1"/>
                </a:solidFill>
                <a:effectLst/>
                <a:uLnTx/>
                <a:uFillTx/>
                <a:latin typeface="+mn-lt"/>
                <a:ea typeface="+mn-ea"/>
                <a:cs typeface="+mn-cs"/>
              </a:rPr>
              <a:t>Bryan Koch</a:t>
            </a:r>
          </a:p>
          <a:p>
            <a:pPr marL="320040" marR="0" lvl="0" indent="-320040" algn="l" defTabSz="914400" rtl="0" eaLnBrk="1" fontAlgn="auto" latinLnBrk="0" hangingPunct="1">
              <a:lnSpc>
                <a:spcPct val="100000"/>
              </a:lnSpc>
              <a:spcBef>
                <a:spcPct val="20000"/>
              </a:spcBef>
              <a:spcAft>
                <a:spcPts val="0"/>
              </a:spcAft>
              <a:buClr>
                <a:schemeClr val="tx1"/>
              </a:buClr>
              <a:buSzPct val="70000"/>
              <a:buFont typeface="Wingdings 2"/>
              <a:buChar char=""/>
              <a:tabLst/>
              <a:defRPr/>
            </a:pPr>
            <a:r>
              <a:rPr kumimoji="0" lang="en-US" sz="2200" b="0" i="0" u="none" strike="noStrike" kern="1200" cap="none" spc="0" normalizeH="0" baseline="0" noProof="0" dirty="0" smtClean="0">
                <a:ln>
                  <a:noFill/>
                </a:ln>
                <a:solidFill>
                  <a:schemeClr val="tx1"/>
                </a:solidFill>
                <a:effectLst/>
                <a:uLnTx/>
                <a:uFillTx/>
                <a:latin typeface="+mn-lt"/>
                <a:ea typeface="+mn-ea"/>
                <a:cs typeface="+mn-cs"/>
              </a:rPr>
              <a:t>Samantha Kraupner</a:t>
            </a:r>
          </a:p>
          <a:p>
            <a:pPr marL="320040" marR="0" lvl="0" indent="-320040" algn="l" defTabSz="914400" rtl="0" eaLnBrk="1" fontAlgn="auto" latinLnBrk="0" hangingPunct="1">
              <a:lnSpc>
                <a:spcPct val="100000"/>
              </a:lnSpc>
              <a:spcBef>
                <a:spcPct val="20000"/>
              </a:spcBef>
              <a:spcAft>
                <a:spcPts val="0"/>
              </a:spcAft>
              <a:buClr>
                <a:schemeClr val="tx1"/>
              </a:buClr>
              <a:buSzPct val="70000"/>
              <a:buFont typeface="Wingdings 2"/>
              <a:buChar char=""/>
              <a:tabLst/>
              <a:defRPr/>
            </a:pPr>
            <a:r>
              <a:rPr kumimoji="0" lang="en-US" sz="2200" b="0" i="0" u="none" strike="noStrike" kern="1200" cap="none" spc="0" normalizeH="0" baseline="0" noProof="0" dirty="0" smtClean="0">
                <a:ln>
                  <a:noFill/>
                </a:ln>
                <a:solidFill>
                  <a:schemeClr val="tx1"/>
                </a:solidFill>
                <a:effectLst/>
                <a:uLnTx/>
                <a:uFillTx/>
                <a:latin typeface="+mn-lt"/>
                <a:ea typeface="+mn-ea"/>
                <a:cs typeface="+mn-cs"/>
              </a:rPr>
              <a:t>Scott Lane</a:t>
            </a:r>
          </a:p>
          <a:p>
            <a:pPr marL="320040" marR="0" lvl="0" indent="-320040" algn="l" defTabSz="914400" rtl="0" eaLnBrk="1" fontAlgn="auto" latinLnBrk="0" hangingPunct="1">
              <a:lnSpc>
                <a:spcPct val="100000"/>
              </a:lnSpc>
              <a:spcBef>
                <a:spcPct val="20000"/>
              </a:spcBef>
              <a:spcAft>
                <a:spcPts val="0"/>
              </a:spcAft>
              <a:buClr>
                <a:schemeClr val="tx1"/>
              </a:buClr>
              <a:buSzPct val="70000"/>
              <a:buFont typeface="Wingdings 2"/>
              <a:buChar char=""/>
              <a:tabLst/>
              <a:defRPr/>
            </a:pPr>
            <a:r>
              <a:rPr kumimoji="0" lang="en-US" sz="2200" b="0" i="0" u="none" strike="noStrike" kern="1200" cap="none" spc="0" normalizeH="0" baseline="0" noProof="0" dirty="0" smtClean="0">
                <a:ln>
                  <a:noFill/>
                </a:ln>
                <a:solidFill>
                  <a:schemeClr val="tx1"/>
                </a:solidFill>
                <a:effectLst/>
                <a:uLnTx/>
                <a:uFillTx/>
                <a:latin typeface="+mn-lt"/>
                <a:ea typeface="+mn-ea"/>
                <a:cs typeface="+mn-cs"/>
              </a:rPr>
              <a:t>Timothy Mazyck</a:t>
            </a:r>
          </a:p>
          <a:p>
            <a:pPr marL="320040" marR="0" lvl="0" indent="-320040" algn="l" defTabSz="914400" rtl="0" eaLnBrk="1" fontAlgn="auto" latinLnBrk="0" hangingPunct="1">
              <a:lnSpc>
                <a:spcPct val="100000"/>
              </a:lnSpc>
              <a:spcBef>
                <a:spcPct val="20000"/>
              </a:spcBef>
              <a:spcAft>
                <a:spcPts val="0"/>
              </a:spcAft>
              <a:buClr>
                <a:schemeClr val="tx1"/>
              </a:buClr>
              <a:buSzPct val="70000"/>
              <a:buFont typeface="Wingdings 2"/>
              <a:buChar char=""/>
              <a:tabLst/>
              <a:defRPr/>
            </a:pPr>
            <a:r>
              <a:rPr kumimoji="0" lang="en-US" sz="2200" b="0" i="0" u="none" strike="noStrike" kern="1200" cap="none" spc="0" normalizeH="0" baseline="0" noProof="0" dirty="0" smtClean="0">
                <a:ln>
                  <a:noFill/>
                </a:ln>
                <a:solidFill>
                  <a:schemeClr val="tx1"/>
                </a:solidFill>
                <a:effectLst/>
                <a:uLnTx/>
                <a:uFillTx/>
                <a:latin typeface="+mn-lt"/>
                <a:ea typeface="+mn-ea"/>
                <a:cs typeface="+mn-cs"/>
              </a:rPr>
              <a:t>Mark Meunier</a:t>
            </a:r>
          </a:p>
          <a:p>
            <a:pPr marL="320040" lvl="0" indent="-320040" fontAlgn="auto">
              <a:spcBef>
                <a:spcPct val="20000"/>
              </a:spcBef>
              <a:spcAft>
                <a:spcPts val="0"/>
              </a:spcAft>
              <a:buClr>
                <a:schemeClr val="tx1"/>
              </a:buClr>
              <a:buSzPct val="70000"/>
              <a:buFont typeface="Wingdings 2"/>
              <a:buChar char=""/>
              <a:defRPr/>
            </a:pPr>
            <a:r>
              <a:rPr lang="en-US" sz="2200" dirty="0" smtClean="0">
                <a:latin typeface="+mn-lt"/>
              </a:rPr>
              <a:t>Sarada Mohapatra</a:t>
            </a:r>
          </a:p>
          <a:p>
            <a:pPr marL="320040" lvl="0" indent="-320040" fontAlgn="auto">
              <a:spcBef>
                <a:spcPct val="20000"/>
              </a:spcBef>
              <a:spcAft>
                <a:spcPts val="0"/>
              </a:spcAft>
              <a:buClr>
                <a:schemeClr val="tx1"/>
              </a:buClr>
              <a:buSzPct val="70000"/>
              <a:buFont typeface="Wingdings 2"/>
              <a:buChar char=""/>
              <a:defRPr/>
            </a:pPr>
            <a:r>
              <a:rPr lang="en-US" sz="2200" dirty="0" smtClean="0">
                <a:latin typeface="+mn-lt"/>
              </a:rPr>
              <a:t>Brad Nisius</a:t>
            </a:r>
          </a:p>
          <a:p>
            <a:pPr marL="320040" lvl="0" indent="-320040" fontAlgn="auto">
              <a:spcBef>
                <a:spcPct val="20000"/>
              </a:spcBef>
              <a:spcAft>
                <a:spcPts val="0"/>
              </a:spcAft>
              <a:buClr>
                <a:schemeClr val="tx1"/>
              </a:buClr>
              <a:buSzPct val="70000"/>
              <a:buFont typeface="Wingdings 2"/>
              <a:buChar char=""/>
              <a:defRPr/>
            </a:pPr>
            <a:r>
              <a:rPr lang="en-US" sz="2200" dirty="0" smtClean="0">
                <a:latin typeface="+mn-lt"/>
              </a:rPr>
              <a:t>Larisa Popadiuk</a:t>
            </a:r>
          </a:p>
          <a:p>
            <a:pPr marL="320040" lvl="0" indent="-320040" fontAlgn="auto">
              <a:spcBef>
                <a:spcPct val="20000"/>
              </a:spcBef>
              <a:spcAft>
                <a:spcPts val="0"/>
              </a:spcAft>
              <a:buClr>
                <a:schemeClr val="tx1"/>
              </a:buClr>
              <a:buSzPct val="70000"/>
              <a:buFont typeface="Wingdings 2"/>
              <a:buChar char=""/>
              <a:defRPr/>
            </a:pPr>
            <a:r>
              <a:rPr lang="en-US" sz="2200" dirty="0" smtClean="0">
                <a:latin typeface="+mn-lt"/>
              </a:rPr>
              <a:t>Boris Psakhis</a:t>
            </a:r>
          </a:p>
          <a:p>
            <a:pPr marL="320040" lvl="0" indent="-320040" fontAlgn="auto">
              <a:spcBef>
                <a:spcPct val="20000"/>
              </a:spcBef>
              <a:spcAft>
                <a:spcPts val="0"/>
              </a:spcAft>
              <a:buClr>
                <a:schemeClr val="tx1"/>
              </a:buClr>
              <a:buSzPct val="70000"/>
              <a:buFont typeface="Wingdings 2"/>
              <a:buChar char=""/>
              <a:defRPr/>
            </a:pPr>
            <a:r>
              <a:rPr lang="en-US" sz="2200" dirty="0" smtClean="0">
                <a:latin typeface="+mn-lt"/>
              </a:rPr>
              <a:t>Terri Rundell</a:t>
            </a:r>
          </a:p>
          <a:p>
            <a:pPr marL="320040" lvl="0" indent="-320040" fontAlgn="auto">
              <a:spcBef>
                <a:spcPct val="20000"/>
              </a:spcBef>
              <a:spcAft>
                <a:spcPts val="0"/>
              </a:spcAft>
              <a:buClr>
                <a:schemeClr val="tx1"/>
              </a:buClr>
              <a:buSzPct val="70000"/>
              <a:buFont typeface="Wingdings 2"/>
              <a:buChar char=""/>
              <a:defRPr/>
            </a:pPr>
            <a:r>
              <a:rPr lang="en-US" sz="2200" dirty="0" smtClean="0">
                <a:latin typeface="+mn-lt"/>
              </a:rPr>
              <a:t>Bruce Schmidt</a:t>
            </a:r>
          </a:p>
          <a:p>
            <a:pPr marL="320040" lvl="0" indent="-320040" fontAlgn="auto">
              <a:spcBef>
                <a:spcPct val="20000"/>
              </a:spcBef>
              <a:spcAft>
                <a:spcPts val="0"/>
              </a:spcAft>
              <a:buClr>
                <a:schemeClr val="tx1"/>
              </a:buClr>
              <a:buSzPct val="70000"/>
              <a:buFont typeface="Wingdings 2"/>
              <a:buChar char=""/>
              <a:defRPr/>
            </a:pPr>
            <a:r>
              <a:rPr lang="en-US" sz="2200" dirty="0" smtClean="0">
                <a:latin typeface="+mn-lt"/>
              </a:rPr>
              <a:t>Suzanne Sellards</a:t>
            </a:r>
          </a:p>
          <a:p>
            <a:pPr marL="320040" lvl="0" indent="-320040" fontAlgn="auto">
              <a:spcBef>
                <a:spcPct val="20000"/>
              </a:spcBef>
              <a:spcAft>
                <a:spcPts val="0"/>
              </a:spcAft>
              <a:buClr>
                <a:schemeClr val="tx1"/>
              </a:buClr>
              <a:buSzPct val="70000"/>
              <a:buFont typeface="Wingdings 2"/>
              <a:buChar char=""/>
              <a:defRPr/>
            </a:pPr>
            <a:r>
              <a:rPr lang="en-US" sz="2200" dirty="0" smtClean="0">
                <a:latin typeface="+mn-lt"/>
              </a:rPr>
              <a:t>Karen Smith</a:t>
            </a:r>
          </a:p>
          <a:p>
            <a:pPr marL="320040" marR="0" lvl="0" indent="-320040" algn="l" defTabSz="914400" rtl="0" eaLnBrk="1" fontAlgn="auto" latinLnBrk="0" hangingPunct="1">
              <a:lnSpc>
                <a:spcPct val="100000"/>
              </a:lnSpc>
              <a:spcBef>
                <a:spcPct val="20000"/>
              </a:spcBef>
              <a:spcAft>
                <a:spcPts val="0"/>
              </a:spcAft>
              <a:buClr>
                <a:schemeClr val="tx1"/>
              </a:buClr>
              <a:buSzPct val="70000"/>
              <a:buFont typeface="Wingdings 2"/>
              <a:buChar char=""/>
              <a:tabLst/>
              <a:defRPr/>
            </a:pP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advClick="0" advTm="13000">
    <p:fade/>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7363"/>
            <a:ext cx="8229600" cy="1524000"/>
          </a:xfrm>
        </p:spPr>
        <p:txBody>
          <a:bodyPr/>
          <a:lstStyle/>
          <a:p>
            <a:r>
              <a:rPr lang="en-US" dirty="0" smtClean="0"/>
              <a:t>Brian Akers</a:t>
            </a:r>
            <a:endParaRPr lang="en-US" dirty="0"/>
          </a:p>
        </p:txBody>
      </p:sp>
      <p:sp>
        <p:nvSpPr>
          <p:cNvPr id="3" name="Content Placeholder 2"/>
          <p:cNvSpPr>
            <a:spLocks noGrp="1"/>
          </p:cNvSpPr>
          <p:nvPr>
            <p:ph idx="1"/>
          </p:nvPr>
        </p:nvSpPr>
        <p:spPr>
          <a:xfrm>
            <a:off x="457200" y="2133600"/>
            <a:ext cx="8229600" cy="4114800"/>
          </a:xfrm>
        </p:spPr>
        <p:txBody>
          <a:bodyPr/>
          <a:lstStyle/>
          <a:p>
            <a:r>
              <a:rPr lang="en-US" dirty="0" smtClean="0"/>
              <a:t>Company:  Key Bank</a:t>
            </a:r>
          </a:p>
          <a:p>
            <a:r>
              <a:rPr lang="en-US" dirty="0" smtClean="0"/>
              <a:t>RLF Experience:</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6629400" y="3784282"/>
            <a:ext cx="1981200" cy="2464118"/>
          </a:xfrm>
          <a:prstGeom prst="rect">
            <a:avLst/>
          </a:prstGeom>
          <a:noFill/>
          <a:ln w="9525">
            <a:noFill/>
            <a:miter lim="800000"/>
            <a:headEnd/>
            <a:tailEnd/>
          </a:ln>
        </p:spPr>
      </p:pic>
      <p:sp>
        <p:nvSpPr>
          <p:cNvPr id="5" name="TextBox 4"/>
          <p:cNvSpPr txBox="1"/>
          <p:nvPr/>
        </p:nvSpPr>
        <p:spPr>
          <a:xfrm>
            <a:off x="838200" y="3230563"/>
            <a:ext cx="5634876" cy="1754326"/>
          </a:xfrm>
          <a:prstGeom prst="rect">
            <a:avLst/>
          </a:prstGeom>
          <a:noFill/>
        </p:spPr>
        <p:txBody>
          <a:bodyPr wrap="none" rtlCol="0">
            <a:spAutoFit/>
          </a:bodyPr>
          <a:lstStyle/>
          <a:p>
            <a:r>
              <a:rPr lang="en-US" sz="1800" dirty="0" smtClean="0"/>
              <a:t>RLF exposed me to not only theoretical concepts but </a:t>
            </a:r>
          </a:p>
          <a:p>
            <a:r>
              <a:rPr lang="en-US" sz="1800" dirty="0" smtClean="0"/>
              <a:t>also to practical examples that I can leverage as I </a:t>
            </a:r>
          </a:p>
          <a:p>
            <a:r>
              <a:rPr lang="en-US" sz="1800" dirty="0" smtClean="0"/>
              <a:t>involve as a leader.  As importantly, I was able to </a:t>
            </a:r>
          </a:p>
          <a:p>
            <a:r>
              <a:rPr lang="en-US" sz="1800" dirty="0" smtClean="0"/>
              <a:t>establish a truly professional and talented network of </a:t>
            </a:r>
          </a:p>
          <a:p>
            <a:r>
              <a:rPr lang="en-US" sz="1800" dirty="0" smtClean="0"/>
              <a:t>peers/friends that I can continue to lean on and learn </a:t>
            </a:r>
          </a:p>
          <a:p>
            <a:r>
              <a:rPr lang="en-US" sz="1800" dirty="0" smtClean="0"/>
              <a:t>from.</a:t>
            </a:r>
            <a:endParaRPr lang="en-US" sz="1800" dirty="0"/>
          </a:p>
        </p:txBody>
      </p:sp>
    </p:spTree>
  </p:cSld>
  <p:clrMapOvr>
    <a:masterClrMapping/>
  </p:clrMapOvr>
  <p:transition advClick="0" advTm="7000">
    <p:fade/>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Scot Berkey</a:t>
            </a:r>
            <a:endParaRPr lang="en-US" dirty="0"/>
          </a:p>
        </p:txBody>
      </p:sp>
      <p:sp>
        <p:nvSpPr>
          <p:cNvPr id="3" name="Content Placeholder 2"/>
          <p:cNvSpPr>
            <a:spLocks noGrp="1"/>
          </p:cNvSpPr>
          <p:nvPr>
            <p:ph idx="1"/>
          </p:nvPr>
        </p:nvSpPr>
        <p:spPr/>
        <p:txBody>
          <a:bodyPr/>
          <a:lstStyle/>
          <a:p>
            <a:r>
              <a:rPr lang="en-US" dirty="0" smtClean="0"/>
              <a:t>Company:  Rasmussen</a:t>
            </a:r>
          </a:p>
          <a:p>
            <a:r>
              <a:rPr lang="en-US" dirty="0" smtClean="0"/>
              <a:t>RLF Experience:</a:t>
            </a:r>
            <a:endParaRPr lang="en-US" dirty="0"/>
          </a:p>
        </p:txBody>
      </p:sp>
      <p:pic>
        <p:nvPicPr>
          <p:cNvPr id="22530" name="Picture 2"/>
          <p:cNvPicPr>
            <a:picLocks noChangeAspect="1" noChangeArrowheads="1"/>
          </p:cNvPicPr>
          <p:nvPr/>
        </p:nvPicPr>
        <p:blipFill>
          <a:blip r:embed="rId2" cstate="print"/>
          <a:srcRect/>
          <a:stretch>
            <a:fillRect/>
          </a:stretch>
        </p:blipFill>
        <p:spPr bwMode="auto">
          <a:xfrm>
            <a:off x="6553200" y="3886200"/>
            <a:ext cx="1979253" cy="2295525"/>
          </a:xfrm>
          <a:prstGeom prst="rect">
            <a:avLst/>
          </a:prstGeom>
          <a:noFill/>
          <a:ln w="9525">
            <a:noFill/>
            <a:miter lim="800000"/>
            <a:headEnd/>
            <a:tailEnd/>
          </a:ln>
        </p:spPr>
      </p:pic>
      <p:sp>
        <p:nvSpPr>
          <p:cNvPr id="6" name="TextBox 5"/>
          <p:cNvSpPr txBox="1"/>
          <p:nvPr/>
        </p:nvSpPr>
        <p:spPr>
          <a:xfrm>
            <a:off x="783124" y="3254276"/>
            <a:ext cx="5772734" cy="2308324"/>
          </a:xfrm>
          <a:prstGeom prst="rect">
            <a:avLst/>
          </a:prstGeom>
          <a:noFill/>
        </p:spPr>
        <p:txBody>
          <a:bodyPr wrap="none" rtlCol="0">
            <a:spAutoFit/>
          </a:bodyPr>
          <a:lstStyle/>
          <a:p>
            <a:r>
              <a:rPr lang="en-US" sz="1800" dirty="0" smtClean="0"/>
              <a:t>The RLF experience is always a renewal, a reminder </a:t>
            </a:r>
            <a:br>
              <a:rPr lang="en-US" sz="1800" dirty="0" smtClean="0"/>
            </a:br>
            <a:r>
              <a:rPr lang="en-US" sz="1800" dirty="0" smtClean="0"/>
              <a:t>of the fundamentals of self, and every year it is as </a:t>
            </a:r>
            <a:br>
              <a:rPr lang="en-US" sz="1800" dirty="0" smtClean="0"/>
            </a:br>
            <a:r>
              <a:rPr lang="en-US" sz="1800" dirty="0" smtClean="0"/>
              <a:t>unique as the RLF'ers themselves.  This year was no </a:t>
            </a:r>
            <a:br>
              <a:rPr lang="en-US" sz="1800" dirty="0" smtClean="0"/>
            </a:br>
            <a:r>
              <a:rPr lang="en-US" sz="1800" dirty="0" smtClean="0"/>
              <a:t>different.  I feel blessed to have been able to spend </a:t>
            </a:r>
            <a:br>
              <a:rPr lang="en-US" sz="1800" dirty="0" smtClean="0"/>
            </a:br>
            <a:r>
              <a:rPr lang="en-US" sz="1800" dirty="0" smtClean="0"/>
              <a:t>another year with this year's set of impressive RLF'ers.</a:t>
            </a:r>
            <a:br>
              <a:rPr lang="en-US" sz="1800" dirty="0" smtClean="0"/>
            </a:br>
            <a:r>
              <a:rPr lang="en-US" sz="1800" dirty="0" smtClean="0"/>
              <a:t>If they took half as much away from knowing me as I </a:t>
            </a:r>
            <a:br>
              <a:rPr lang="en-US" sz="1800" dirty="0" smtClean="0"/>
            </a:br>
            <a:r>
              <a:rPr lang="en-US" sz="1800" dirty="0" smtClean="0"/>
              <a:t>did from knowing them, this year will have been a </a:t>
            </a:r>
            <a:br>
              <a:rPr lang="en-US" sz="1800" dirty="0" smtClean="0"/>
            </a:br>
            <a:r>
              <a:rPr lang="en-US" sz="1800" dirty="0" smtClean="0"/>
              <a:t>success.</a:t>
            </a:r>
            <a:endParaRPr lang="en-US" sz="1800" dirty="0"/>
          </a:p>
        </p:txBody>
      </p:sp>
    </p:spTree>
  </p:cSld>
  <p:clrMapOvr>
    <a:masterClrMapping/>
  </p:clrMapOvr>
  <p:transition advClick="0" advTm="7000">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838200"/>
            <a:ext cx="8229600" cy="2667000"/>
          </a:xfrm>
        </p:spPr>
        <p:txBody>
          <a:bodyPr>
            <a:normAutofit/>
          </a:bodyPr>
          <a:lstStyle/>
          <a:p>
            <a:r>
              <a:rPr lang="en-US" dirty="0" smtClean="0"/>
              <a:t>Attack problems, not people.</a:t>
            </a:r>
            <a:endParaRPr lang="en-US" dirty="0"/>
          </a:p>
        </p:txBody>
      </p:sp>
      <p:sp>
        <p:nvSpPr>
          <p:cNvPr id="5" name="TextBox 4"/>
          <p:cNvSpPr txBox="1"/>
          <p:nvPr/>
        </p:nvSpPr>
        <p:spPr>
          <a:xfrm>
            <a:off x="5865708" y="3896380"/>
            <a:ext cx="2416624" cy="523220"/>
          </a:xfrm>
          <a:prstGeom prst="rect">
            <a:avLst/>
          </a:prstGeom>
          <a:noFill/>
        </p:spPr>
        <p:txBody>
          <a:bodyPr wrap="none" rtlCol="0">
            <a:spAutoFit/>
          </a:bodyPr>
          <a:lstStyle/>
          <a:p>
            <a:r>
              <a:rPr lang="en-US" dirty="0" smtClean="0"/>
              <a:t>- Sam Valanju</a:t>
            </a:r>
            <a:endParaRPr lang="en-US" dirty="0"/>
          </a:p>
        </p:txBody>
      </p:sp>
    </p:spTree>
  </p:cSld>
  <p:clrMapOvr>
    <a:masterClrMapping/>
  </p:clrMapOvr>
  <p:transition advClick="0" advTm="7000">
    <p:fade/>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90600"/>
          </a:xfrm>
        </p:spPr>
        <p:txBody>
          <a:bodyPr/>
          <a:lstStyle/>
          <a:p>
            <a:r>
              <a:rPr lang="en-US" dirty="0" smtClean="0"/>
              <a:t>John Botta</a:t>
            </a:r>
            <a:endParaRPr lang="en-US" dirty="0"/>
          </a:p>
        </p:txBody>
      </p:sp>
      <p:sp>
        <p:nvSpPr>
          <p:cNvPr id="3" name="Content Placeholder 2"/>
          <p:cNvSpPr>
            <a:spLocks noGrp="1"/>
          </p:cNvSpPr>
          <p:nvPr>
            <p:ph idx="1"/>
          </p:nvPr>
        </p:nvSpPr>
        <p:spPr>
          <a:xfrm>
            <a:off x="457200" y="1646237"/>
            <a:ext cx="8229600" cy="4114800"/>
          </a:xfrm>
        </p:spPr>
        <p:txBody>
          <a:bodyPr/>
          <a:lstStyle/>
          <a:p>
            <a:r>
              <a:rPr lang="en-US" dirty="0" smtClean="0"/>
              <a:t>Company:  AIT</a:t>
            </a:r>
          </a:p>
          <a:p>
            <a:r>
              <a:rPr lang="en-US" dirty="0" smtClean="0"/>
              <a:t>RLF Experience:</a:t>
            </a:r>
            <a:endParaRPr lang="en-US" dirty="0"/>
          </a:p>
        </p:txBody>
      </p:sp>
      <p:pic>
        <p:nvPicPr>
          <p:cNvPr id="11266" name="Picture 2"/>
          <p:cNvPicPr>
            <a:picLocks noChangeAspect="1" noChangeArrowheads="1"/>
          </p:cNvPicPr>
          <p:nvPr/>
        </p:nvPicPr>
        <p:blipFill>
          <a:blip r:embed="rId2" cstate="print"/>
          <a:srcRect/>
          <a:stretch>
            <a:fillRect/>
          </a:stretch>
        </p:blipFill>
        <p:spPr bwMode="auto">
          <a:xfrm>
            <a:off x="6547318" y="3733800"/>
            <a:ext cx="2215682" cy="2428875"/>
          </a:xfrm>
          <a:prstGeom prst="rect">
            <a:avLst/>
          </a:prstGeom>
          <a:noFill/>
          <a:ln w="9525">
            <a:noFill/>
            <a:miter lim="800000"/>
            <a:headEnd/>
            <a:tailEnd/>
          </a:ln>
        </p:spPr>
      </p:pic>
      <p:sp>
        <p:nvSpPr>
          <p:cNvPr id="5" name="TextBox 4"/>
          <p:cNvSpPr txBox="1"/>
          <p:nvPr/>
        </p:nvSpPr>
        <p:spPr>
          <a:xfrm>
            <a:off x="807332" y="2744212"/>
            <a:ext cx="8008603" cy="3046988"/>
          </a:xfrm>
          <a:prstGeom prst="rect">
            <a:avLst/>
          </a:prstGeom>
          <a:noFill/>
        </p:spPr>
        <p:txBody>
          <a:bodyPr wrap="none" rtlCol="0">
            <a:spAutoFit/>
          </a:bodyPr>
          <a:lstStyle/>
          <a:p>
            <a:r>
              <a:rPr lang="en-US" sz="1600" dirty="0" smtClean="0"/>
              <a:t>RLF, Regional Leadership Forum, invokes images of friends coming together to share </a:t>
            </a:r>
          </a:p>
          <a:p>
            <a:r>
              <a:rPr lang="en-US" sz="1600" dirty="0" smtClean="0"/>
              <a:t>a portion of their lives together in order to learn, grow, and experience new things as</a:t>
            </a:r>
          </a:p>
          <a:p>
            <a:r>
              <a:rPr lang="en-US" sz="1600" dirty="0" smtClean="0"/>
              <a:t>individuals, small groups, and as a whole.  At first, RLF </a:t>
            </a:r>
          </a:p>
          <a:p>
            <a:r>
              <a:rPr lang="en-US" sz="1600" dirty="0" smtClean="0"/>
              <a:t>seemed to be a daunting task of reading a book a week for </a:t>
            </a:r>
          </a:p>
          <a:p>
            <a:r>
              <a:rPr lang="en-US" sz="1600" dirty="0" smtClean="0"/>
              <a:t>the next 30 weeks and getting to know people from different </a:t>
            </a:r>
          </a:p>
          <a:p>
            <a:r>
              <a:rPr lang="en-US" sz="1600" dirty="0" smtClean="0"/>
              <a:t>companies, backgrounds, and experiences in order to gain </a:t>
            </a:r>
          </a:p>
          <a:p>
            <a:r>
              <a:rPr lang="en-US" sz="1600" dirty="0" smtClean="0"/>
              <a:t>insight into the topics represented by the books.</a:t>
            </a:r>
          </a:p>
          <a:p>
            <a:r>
              <a:rPr lang="en-US" sz="1600" dirty="0" smtClean="0"/>
              <a:t> </a:t>
            </a:r>
          </a:p>
          <a:p>
            <a:r>
              <a:rPr lang="en-US" sz="1600" dirty="0" smtClean="0"/>
              <a:t>RLF was a great experience because of the people that are </a:t>
            </a:r>
          </a:p>
          <a:p>
            <a:r>
              <a:rPr lang="en-US" sz="1600" dirty="0" smtClean="0"/>
              <a:t>brought together to learn from each other in an environment </a:t>
            </a:r>
          </a:p>
          <a:p>
            <a:r>
              <a:rPr lang="en-US" sz="1600" dirty="0" smtClean="0"/>
              <a:t>of humility and openness that you seldom find in the work </a:t>
            </a:r>
          </a:p>
          <a:p>
            <a:r>
              <a:rPr lang="en-US" sz="1600" dirty="0" smtClean="0"/>
              <a:t>world.</a:t>
            </a:r>
          </a:p>
        </p:txBody>
      </p:sp>
    </p:spTree>
  </p:cSld>
  <p:clrMapOvr>
    <a:masterClrMapping/>
  </p:clrMapOvr>
  <p:transition advClick="0" advTm="7000">
    <p:fade/>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8763"/>
            <a:ext cx="8229600" cy="1524000"/>
          </a:xfrm>
        </p:spPr>
        <p:txBody>
          <a:bodyPr/>
          <a:lstStyle/>
          <a:p>
            <a:r>
              <a:rPr lang="en-US" dirty="0" smtClean="0"/>
              <a:t>Paul Brockish</a:t>
            </a:r>
            <a:endParaRPr lang="en-US" dirty="0"/>
          </a:p>
        </p:txBody>
      </p:sp>
      <p:sp>
        <p:nvSpPr>
          <p:cNvPr id="3" name="Content Placeholder 2"/>
          <p:cNvSpPr>
            <a:spLocks noGrp="1"/>
          </p:cNvSpPr>
          <p:nvPr>
            <p:ph idx="1"/>
          </p:nvPr>
        </p:nvSpPr>
        <p:spPr>
          <a:xfrm>
            <a:off x="457200" y="1905000"/>
            <a:ext cx="8229600" cy="4114800"/>
          </a:xfrm>
        </p:spPr>
        <p:txBody>
          <a:bodyPr/>
          <a:lstStyle/>
          <a:p>
            <a:r>
              <a:rPr lang="en-US" dirty="0" smtClean="0"/>
              <a:t>Company:  We Energies</a:t>
            </a:r>
          </a:p>
          <a:p>
            <a:r>
              <a:rPr lang="en-US" dirty="0" smtClean="0"/>
              <a:t>RLF Experience:</a:t>
            </a: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7010400" y="3857958"/>
            <a:ext cx="1666875" cy="2238042"/>
          </a:xfrm>
          <a:prstGeom prst="rect">
            <a:avLst/>
          </a:prstGeom>
          <a:noFill/>
          <a:ln w="9525">
            <a:noFill/>
            <a:miter lim="800000"/>
            <a:headEnd/>
            <a:tailEnd/>
          </a:ln>
        </p:spPr>
      </p:pic>
      <p:sp>
        <p:nvSpPr>
          <p:cNvPr id="5" name="TextBox 4"/>
          <p:cNvSpPr txBox="1"/>
          <p:nvPr/>
        </p:nvSpPr>
        <p:spPr>
          <a:xfrm>
            <a:off x="838200" y="3001963"/>
            <a:ext cx="8169224" cy="2800767"/>
          </a:xfrm>
          <a:prstGeom prst="rect">
            <a:avLst/>
          </a:prstGeom>
          <a:noFill/>
        </p:spPr>
        <p:txBody>
          <a:bodyPr wrap="none" rtlCol="0">
            <a:spAutoFit/>
          </a:bodyPr>
          <a:lstStyle/>
          <a:p>
            <a:r>
              <a:rPr lang="en-US" sz="1600" dirty="0" smtClean="0"/>
              <a:t>For me, the RLF program has been a valuable journey of both discovery and validation. </a:t>
            </a:r>
          </a:p>
          <a:p>
            <a:r>
              <a:rPr lang="en-US" sz="1600" dirty="0" smtClean="0"/>
              <a:t>The experience has confirmed some beliefs I hold about how to lead as well as opened </a:t>
            </a:r>
          </a:p>
          <a:p>
            <a:r>
              <a:rPr lang="en-US" sz="1600" dirty="0" smtClean="0"/>
              <a:t>my eyes to new aspects of leadership I had not before considered. </a:t>
            </a:r>
          </a:p>
          <a:p>
            <a:r>
              <a:rPr lang="en-US" sz="1600" dirty="0" smtClean="0"/>
              <a:t>Some notions that really resonate with me through this program </a:t>
            </a:r>
          </a:p>
          <a:p>
            <a:r>
              <a:rPr lang="en-US" sz="1600" dirty="0" smtClean="0"/>
              <a:t>include servant leadership, emotional intelligence, listening &amp; </a:t>
            </a:r>
          </a:p>
          <a:p>
            <a:r>
              <a:rPr lang="en-US" sz="1600" dirty="0" smtClean="0"/>
              <a:t>communication, looking for connections, giving back, and </a:t>
            </a:r>
          </a:p>
          <a:p>
            <a:r>
              <a:rPr lang="en-US" sz="1600" dirty="0" smtClean="0"/>
              <a:t>remaining true to one's moral compass. Of the many lasting </a:t>
            </a:r>
          </a:p>
          <a:p>
            <a:r>
              <a:rPr lang="en-US" sz="1600" dirty="0" smtClean="0"/>
              <a:t>gifts and opportunities the program has offered, I value most </a:t>
            </a:r>
          </a:p>
          <a:p>
            <a:r>
              <a:rPr lang="en-US" sz="1600" dirty="0" smtClean="0"/>
              <a:t>my realization of the importance of self awareness and, above </a:t>
            </a:r>
          </a:p>
          <a:p>
            <a:r>
              <a:rPr lang="en-US" sz="1600" dirty="0" smtClean="0"/>
              <a:t>all, the many new relationships. Leadership really is an Art. </a:t>
            </a:r>
          </a:p>
          <a:p>
            <a:endParaRPr lang="en-US" sz="1600" dirty="0"/>
          </a:p>
        </p:txBody>
      </p:sp>
    </p:spTree>
  </p:cSld>
  <p:clrMapOvr>
    <a:masterClrMapping/>
  </p:clrMapOvr>
  <p:transition advClick="0" advTm="7000">
    <p:fade/>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Sarah Burnson</a:t>
            </a:r>
            <a:endParaRPr lang="en-US" dirty="0"/>
          </a:p>
        </p:txBody>
      </p:sp>
      <p:sp>
        <p:nvSpPr>
          <p:cNvPr id="3" name="Content Placeholder 2"/>
          <p:cNvSpPr>
            <a:spLocks noGrp="1"/>
          </p:cNvSpPr>
          <p:nvPr>
            <p:ph idx="1"/>
          </p:nvPr>
        </p:nvSpPr>
        <p:spPr/>
        <p:txBody>
          <a:bodyPr/>
          <a:lstStyle/>
          <a:p>
            <a:r>
              <a:rPr lang="en-US" dirty="0" smtClean="0"/>
              <a:t>Company:  Allstate Insurance Company</a:t>
            </a:r>
          </a:p>
          <a:p>
            <a:r>
              <a:rPr lang="en-US" dirty="0" smtClean="0"/>
              <a:t>RLF Experience:</a:t>
            </a:r>
            <a:endParaRPr lang="en-US" dirty="0"/>
          </a:p>
        </p:txBody>
      </p:sp>
      <p:pic>
        <p:nvPicPr>
          <p:cNvPr id="34818" name="Picture 2"/>
          <p:cNvPicPr>
            <a:picLocks noChangeAspect="1" noChangeArrowheads="1"/>
          </p:cNvPicPr>
          <p:nvPr/>
        </p:nvPicPr>
        <p:blipFill>
          <a:blip r:embed="rId2" cstate="print"/>
          <a:srcRect/>
          <a:stretch>
            <a:fillRect/>
          </a:stretch>
        </p:blipFill>
        <p:spPr bwMode="auto">
          <a:xfrm>
            <a:off x="6553200" y="3505200"/>
            <a:ext cx="2000250" cy="2823882"/>
          </a:xfrm>
          <a:prstGeom prst="rect">
            <a:avLst/>
          </a:prstGeom>
          <a:noFill/>
          <a:ln w="9525">
            <a:noFill/>
            <a:miter lim="800000"/>
            <a:headEnd/>
            <a:tailEnd/>
          </a:ln>
        </p:spPr>
      </p:pic>
      <p:sp>
        <p:nvSpPr>
          <p:cNvPr id="5" name="TextBox 4"/>
          <p:cNvSpPr txBox="1"/>
          <p:nvPr/>
        </p:nvSpPr>
        <p:spPr>
          <a:xfrm>
            <a:off x="841682" y="3276600"/>
            <a:ext cx="5718232" cy="2554545"/>
          </a:xfrm>
          <a:prstGeom prst="rect">
            <a:avLst/>
          </a:prstGeom>
          <a:noFill/>
        </p:spPr>
        <p:txBody>
          <a:bodyPr wrap="none" rtlCol="0">
            <a:spAutoFit/>
          </a:bodyPr>
          <a:lstStyle/>
          <a:p>
            <a:r>
              <a:rPr lang="en-US" sz="2000" dirty="0" smtClean="0"/>
              <a:t>RLF has been a great experience.  It has </a:t>
            </a:r>
          </a:p>
          <a:p>
            <a:r>
              <a:rPr lang="en-US" sz="2000" dirty="0" smtClean="0"/>
              <a:t>allowed me to enhance my leadership skills </a:t>
            </a:r>
          </a:p>
          <a:p>
            <a:r>
              <a:rPr lang="en-US" sz="2000" dirty="0" smtClean="0"/>
              <a:t>so I can prepare for my future goals and support </a:t>
            </a:r>
          </a:p>
          <a:p>
            <a:r>
              <a:rPr lang="en-US" sz="2000" dirty="0" smtClean="0"/>
              <a:t>my company in their strategic visions.  And the </a:t>
            </a:r>
          </a:p>
          <a:p>
            <a:r>
              <a:rPr lang="en-US" sz="2000" dirty="0" smtClean="0"/>
              <a:t>best part about it was that I did it with an </a:t>
            </a:r>
          </a:p>
          <a:p>
            <a:r>
              <a:rPr lang="en-US" sz="2000" dirty="0" smtClean="0"/>
              <a:t>incredible group of people who I hope to keep </a:t>
            </a:r>
          </a:p>
          <a:p>
            <a:r>
              <a:rPr lang="en-US" sz="2000" dirty="0" smtClean="0"/>
              <a:t>in my network for many years to come!!!</a:t>
            </a:r>
          </a:p>
          <a:p>
            <a:endParaRPr lang="en-US" sz="2000" dirty="0"/>
          </a:p>
        </p:txBody>
      </p:sp>
    </p:spTree>
  </p:cSld>
  <p:clrMapOvr>
    <a:masterClrMapping/>
  </p:clrMapOvr>
  <p:transition advClick="0" advTm="7000">
    <p:fade/>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98637"/>
            <a:ext cx="8229600" cy="4114800"/>
          </a:xfrm>
        </p:spPr>
        <p:txBody>
          <a:bodyPr/>
          <a:lstStyle/>
          <a:p>
            <a:r>
              <a:rPr lang="en-US" dirty="0" smtClean="0"/>
              <a:t>Company:  Cox Enterprises, Inc.</a:t>
            </a:r>
          </a:p>
          <a:p>
            <a:r>
              <a:rPr lang="en-US" dirty="0" smtClean="0"/>
              <a:t>RLF Experience:</a:t>
            </a:r>
            <a:endParaRPr lang="en-US" dirty="0"/>
          </a:p>
        </p:txBody>
      </p:sp>
      <p:sp>
        <p:nvSpPr>
          <p:cNvPr id="5" name="TextBox 4"/>
          <p:cNvSpPr txBox="1"/>
          <p:nvPr/>
        </p:nvSpPr>
        <p:spPr>
          <a:xfrm>
            <a:off x="838200" y="2819400"/>
            <a:ext cx="7845417" cy="3539430"/>
          </a:xfrm>
          <a:prstGeom prst="rect">
            <a:avLst/>
          </a:prstGeom>
          <a:noFill/>
        </p:spPr>
        <p:txBody>
          <a:bodyPr wrap="none" rtlCol="0">
            <a:spAutoFit/>
          </a:bodyPr>
          <a:lstStyle/>
          <a:p>
            <a:r>
              <a:rPr lang="en-US" sz="1600" dirty="0" smtClean="0"/>
              <a:t>I’ve spent a couple of days at Albany State University here in Georgia as a visiting </a:t>
            </a:r>
          </a:p>
          <a:p>
            <a:r>
              <a:rPr lang="en-US" sz="1600" dirty="0" smtClean="0"/>
              <a:t>professor and mentoring students.  So much of what I talked about was informed by </a:t>
            </a:r>
          </a:p>
          <a:p>
            <a:r>
              <a:rPr lang="en-US" sz="1600" dirty="0" smtClean="0"/>
              <a:t>my experience at RLF.  A key learning for me was that I need to lead </a:t>
            </a:r>
          </a:p>
          <a:p>
            <a:r>
              <a:rPr lang="en-US" sz="1600" dirty="0" smtClean="0"/>
              <a:t>people on a journey that meets their needs.  As a result I ask a lot </a:t>
            </a:r>
          </a:p>
          <a:p>
            <a:r>
              <a:rPr lang="en-US" sz="1600" dirty="0" smtClean="0"/>
              <a:t>more questions and listen a lot more.  We’ve expanded our </a:t>
            </a:r>
          </a:p>
          <a:p>
            <a:r>
              <a:rPr lang="en-US" sz="1600" dirty="0" smtClean="0"/>
              <a:t>“community” efforts within my team to include more work with the </a:t>
            </a:r>
          </a:p>
          <a:p>
            <a:r>
              <a:rPr lang="en-US" sz="1600" dirty="0" smtClean="0"/>
              <a:t>homeless and supporting the troops.  I’ve been more collaborative </a:t>
            </a:r>
          </a:p>
          <a:p>
            <a:r>
              <a:rPr lang="en-US" sz="1600" dirty="0" smtClean="0"/>
              <a:t>with my departmental peers.  I learned that one of the best ways to </a:t>
            </a:r>
          </a:p>
          <a:p>
            <a:r>
              <a:rPr lang="en-US" sz="1600" dirty="0" smtClean="0"/>
              <a:t>lead is to teach, thus the mini RLF that we held here a couple of </a:t>
            </a:r>
          </a:p>
          <a:p>
            <a:r>
              <a:rPr lang="en-US" sz="1600" dirty="0" smtClean="0"/>
              <a:t>weeks ago.  From each member and the collective of the Midwest </a:t>
            </a:r>
          </a:p>
          <a:p>
            <a:r>
              <a:rPr lang="en-US" sz="1600" dirty="0" smtClean="0"/>
              <a:t>RLF I gained a deep appreciation and insight into how much each </a:t>
            </a:r>
          </a:p>
          <a:p>
            <a:r>
              <a:rPr lang="en-US" sz="1600" dirty="0" smtClean="0"/>
              <a:t>person has to contribute when he or she is given the opportunity to </a:t>
            </a:r>
          </a:p>
          <a:p>
            <a:r>
              <a:rPr lang="en-US" sz="1600" dirty="0" smtClean="0"/>
              <a:t>be genuine to themselves and their values.  </a:t>
            </a:r>
          </a:p>
          <a:p>
            <a:endParaRPr lang="en-US" sz="1600" dirty="0"/>
          </a:p>
        </p:txBody>
      </p:sp>
      <p:sp>
        <p:nvSpPr>
          <p:cNvPr id="2" name="Title 1"/>
          <p:cNvSpPr>
            <a:spLocks noGrp="1"/>
          </p:cNvSpPr>
          <p:nvPr>
            <p:ph type="title"/>
          </p:nvPr>
        </p:nvSpPr>
        <p:spPr>
          <a:xfrm>
            <a:off x="457200" y="152400"/>
            <a:ext cx="8229600" cy="1524000"/>
          </a:xfrm>
        </p:spPr>
        <p:txBody>
          <a:bodyPr/>
          <a:lstStyle/>
          <a:p>
            <a:r>
              <a:rPr lang="en-US" dirty="0" smtClean="0"/>
              <a:t>Mark Dawson</a:t>
            </a:r>
            <a:endParaRPr lang="en-US" dirty="0"/>
          </a:p>
        </p:txBody>
      </p:sp>
      <p:pic>
        <p:nvPicPr>
          <p:cNvPr id="36866" name="Picture 7"/>
          <p:cNvPicPr>
            <a:picLocks noChangeAspect="1" noChangeArrowheads="1"/>
          </p:cNvPicPr>
          <p:nvPr/>
        </p:nvPicPr>
        <p:blipFill>
          <a:blip r:embed="rId2" cstate="print"/>
          <a:srcRect/>
          <a:stretch>
            <a:fillRect/>
          </a:stretch>
        </p:blipFill>
        <p:spPr bwMode="auto">
          <a:xfrm>
            <a:off x="7086600" y="3733800"/>
            <a:ext cx="1594706" cy="2447925"/>
          </a:xfrm>
          <a:prstGeom prst="rect">
            <a:avLst/>
          </a:prstGeom>
          <a:noFill/>
          <a:ln w="9525">
            <a:noFill/>
            <a:miter lim="800000"/>
            <a:headEnd/>
            <a:tailEnd/>
          </a:ln>
        </p:spPr>
      </p:pic>
    </p:spTree>
  </p:cSld>
  <p:clrMapOvr>
    <a:masterClrMapping/>
  </p:clrMapOvr>
  <p:transition advClick="0" advTm="7000">
    <p:fade/>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Jennifer Ehlers</a:t>
            </a:r>
            <a:endParaRPr lang="en-US" dirty="0"/>
          </a:p>
        </p:txBody>
      </p:sp>
      <p:sp>
        <p:nvSpPr>
          <p:cNvPr id="3" name="Content Placeholder 2"/>
          <p:cNvSpPr>
            <a:spLocks noGrp="1"/>
          </p:cNvSpPr>
          <p:nvPr>
            <p:ph idx="1"/>
          </p:nvPr>
        </p:nvSpPr>
        <p:spPr/>
        <p:txBody>
          <a:bodyPr/>
          <a:lstStyle/>
          <a:p>
            <a:r>
              <a:rPr lang="en-US" dirty="0" smtClean="0"/>
              <a:t>Company:  Children's Hospital &amp; Health System</a:t>
            </a:r>
          </a:p>
          <a:p>
            <a:r>
              <a:rPr lang="en-US" dirty="0" smtClean="0"/>
              <a:t>RLF Experience:</a:t>
            </a:r>
            <a:endParaRPr lang="en-US" dirty="0"/>
          </a:p>
        </p:txBody>
      </p:sp>
      <p:pic>
        <p:nvPicPr>
          <p:cNvPr id="31746" name="Picture 2"/>
          <p:cNvPicPr>
            <a:picLocks noChangeAspect="1" noChangeArrowheads="1"/>
          </p:cNvPicPr>
          <p:nvPr/>
        </p:nvPicPr>
        <p:blipFill>
          <a:blip r:embed="rId2" cstate="print"/>
          <a:srcRect/>
          <a:stretch>
            <a:fillRect/>
          </a:stretch>
        </p:blipFill>
        <p:spPr bwMode="auto">
          <a:xfrm>
            <a:off x="6324600" y="3830292"/>
            <a:ext cx="2133600" cy="2446683"/>
          </a:xfrm>
          <a:prstGeom prst="rect">
            <a:avLst/>
          </a:prstGeom>
          <a:noFill/>
          <a:ln w="9525">
            <a:noFill/>
            <a:miter lim="800000"/>
            <a:headEnd/>
            <a:tailEnd/>
          </a:ln>
        </p:spPr>
      </p:pic>
      <p:sp>
        <p:nvSpPr>
          <p:cNvPr id="5" name="TextBox 4"/>
          <p:cNvSpPr txBox="1"/>
          <p:nvPr/>
        </p:nvSpPr>
        <p:spPr>
          <a:xfrm>
            <a:off x="844156" y="3276600"/>
            <a:ext cx="5165710" cy="2062103"/>
          </a:xfrm>
          <a:prstGeom prst="rect">
            <a:avLst/>
          </a:prstGeom>
          <a:noFill/>
        </p:spPr>
        <p:txBody>
          <a:bodyPr wrap="none" rtlCol="0">
            <a:spAutoFit/>
          </a:bodyPr>
          <a:lstStyle/>
          <a:p>
            <a:r>
              <a:rPr lang="en-US" sz="2000" dirty="0" smtClean="0"/>
              <a:t>I have grown to be more comfortable in my </a:t>
            </a:r>
          </a:p>
          <a:p>
            <a:r>
              <a:rPr lang="en-US" sz="2000" dirty="0" smtClean="0"/>
              <a:t>own skin. I have found value in Crucial </a:t>
            </a:r>
          </a:p>
          <a:p>
            <a:r>
              <a:rPr lang="en-US" sz="2000" dirty="0" smtClean="0"/>
              <a:t>Conversations and realize now when I am </a:t>
            </a:r>
          </a:p>
          <a:p>
            <a:r>
              <a:rPr lang="en-US" sz="2000" dirty="0" smtClean="0"/>
              <a:t>being “nibbled.” Try to hear someone else’s </a:t>
            </a:r>
          </a:p>
          <a:p>
            <a:r>
              <a:rPr lang="en-US" sz="2000" dirty="0" smtClean="0"/>
              <a:t>story and meld with the business needs.</a:t>
            </a:r>
          </a:p>
          <a:p>
            <a:endParaRPr lang="en-US" dirty="0"/>
          </a:p>
        </p:txBody>
      </p:sp>
    </p:spTree>
  </p:cSld>
  <p:clrMapOvr>
    <a:masterClrMapping/>
  </p:clrMapOvr>
  <p:transition advClick="0" advTm="7000">
    <p:fade/>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Bob Fueling</a:t>
            </a:r>
            <a:endParaRPr lang="en-US" dirty="0"/>
          </a:p>
        </p:txBody>
      </p:sp>
      <p:sp>
        <p:nvSpPr>
          <p:cNvPr id="3" name="Content Placeholder 2"/>
          <p:cNvSpPr>
            <a:spLocks noGrp="1"/>
          </p:cNvSpPr>
          <p:nvPr>
            <p:ph idx="1"/>
          </p:nvPr>
        </p:nvSpPr>
        <p:spPr>
          <a:xfrm>
            <a:off x="457200" y="1646237"/>
            <a:ext cx="8229600" cy="4114800"/>
          </a:xfrm>
        </p:spPr>
        <p:txBody>
          <a:bodyPr/>
          <a:lstStyle/>
          <a:p>
            <a:r>
              <a:rPr lang="en-US" dirty="0" smtClean="0"/>
              <a:t>Company:  Northwestern Mutual</a:t>
            </a:r>
          </a:p>
          <a:p>
            <a:r>
              <a:rPr lang="en-US" dirty="0" smtClean="0"/>
              <a:t>RLF Experience:</a:t>
            </a:r>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6172200" y="3810000"/>
            <a:ext cx="2494917" cy="2305050"/>
          </a:xfrm>
          <a:prstGeom prst="rect">
            <a:avLst/>
          </a:prstGeom>
          <a:noFill/>
          <a:ln w="9525">
            <a:noFill/>
            <a:miter lim="800000"/>
            <a:headEnd/>
            <a:tailEnd/>
          </a:ln>
        </p:spPr>
      </p:pic>
      <p:sp>
        <p:nvSpPr>
          <p:cNvPr id="5" name="TextBox 4"/>
          <p:cNvSpPr txBox="1"/>
          <p:nvPr/>
        </p:nvSpPr>
        <p:spPr>
          <a:xfrm>
            <a:off x="814064" y="2667000"/>
            <a:ext cx="8286243" cy="3785652"/>
          </a:xfrm>
          <a:prstGeom prst="rect">
            <a:avLst/>
          </a:prstGeom>
          <a:noFill/>
        </p:spPr>
        <p:txBody>
          <a:bodyPr wrap="none" rtlCol="0">
            <a:spAutoFit/>
          </a:bodyPr>
          <a:lstStyle/>
          <a:p>
            <a:r>
              <a:rPr lang="en-US" sz="1600" dirty="0" smtClean="0"/>
              <a:t>Before attending RLF, I thought of myself as very introspective and very self-aware.  </a:t>
            </a:r>
          </a:p>
          <a:p>
            <a:r>
              <a:rPr lang="en-US" sz="1600" dirty="0" smtClean="0"/>
              <a:t>Through the program, it has made me think of things in new ways and witness how other </a:t>
            </a:r>
          </a:p>
          <a:p>
            <a:r>
              <a:rPr lang="en-US" sz="1600" dirty="0" smtClean="0"/>
              <a:t>people (leaders) operate.  It has caused me to step back and re-evaluate more aspects </a:t>
            </a:r>
          </a:p>
          <a:p>
            <a:r>
              <a:rPr lang="en-US" sz="1600" dirty="0" smtClean="0"/>
              <a:t>of leadership that I haven’t thought of  before.  Some of </a:t>
            </a:r>
          </a:p>
          <a:p>
            <a:r>
              <a:rPr lang="en-US" sz="1600" dirty="0" smtClean="0"/>
              <a:t>the questions that were asked I found that I could not </a:t>
            </a:r>
          </a:p>
          <a:p>
            <a:r>
              <a:rPr lang="en-US" sz="1600" dirty="0" smtClean="0"/>
              <a:t>answer immediately and still may not have answers for.  </a:t>
            </a:r>
          </a:p>
          <a:p>
            <a:r>
              <a:rPr lang="en-US" sz="1600" dirty="0" smtClean="0"/>
              <a:t>This has been eye opening to say the least.  Above all, </a:t>
            </a:r>
          </a:p>
          <a:p>
            <a:r>
              <a:rPr lang="en-US" sz="1600" dirty="0" smtClean="0"/>
              <a:t>I found that it has caused me to question what I intend to </a:t>
            </a:r>
          </a:p>
          <a:p>
            <a:r>
              <a:rPr lang="en-US" sz="1600" dirty="0" smtClean="0"/>
              <a:t>give back as being a leader in my family, community, </a:t>
            </a:r>
          </a:p>
          <a:p>
            <a:r>
              <a:rPr lang="en-US" sz="1600" dirty="0" smtClean="0"/>
              <a:t>career and life.  In addition, RLF continues to strengthen </a:t>
            </a:r>
          </a:p>
          <a:p>
            <a:r>
              <a:rPr lang="en-US" sz="1600" dirty="0" smtClean="0"/>
              <a:t>the idea that variety and diversity really is a strength.  By </a:t>
            </a:r>
          </a:p>
          <a:p>
            <a:r>
              <a:rPr lang="en-US" sz="1600" dirty="0" smtClean="0"/>
              <a:t>bringing together people with various backgrounds, </a:t>
            </a:r>
          </a:p>
          <a:p>
            <a:r>
              <a:rPr lang="en-US" sz="1600" dirty="0" smtClean="0"/>
              <a:t>experiences and talents, you get some amazing </a:t>
            </a:r>
          </a:p>
          <a:p>
            <a:r>
              <a:rPr lang="en-US" sz="1600" dirty="0" smtClean="0"/>
              <a:t>discussions, ideas and outcomes.</a:t>
            </a:r>
          </a:p>
          <a:p>
            <a:endParaRPr lang="en-US" sz="1600" dirty="0"/>
          </a:p>
        </p:txBody>
      </p:sp>
    </p:spTree>
  </p:cSld>
  <p:clrMapOvr>
    <a:masterClrMapping/>
  </p:clrMapOvr>
  <p:transition advClick="0" advTm="7000">
    <p:fade/>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5237"/>
            <a:ext cx="8229600" cy="4114800"/>
          </a:xfrm>
        </p:spPr>
        <p:txBody>
          <a:bodyPr/>
          <a:lstStyle/>
          <a:p>
            <a:r>
              <a:rPr lang="en-US" dirty="0" smtClean="0"/>
              <a:t>Company:  Dealer Tire</a:t>
            </a:r>
          </a:p>
          <a:p>
            <a:r>
              <a:rPr lang="en-US" dirty="0" smtClean="0"/>
              <a:t>RLF Experience:</a:t>
            </a:r>
            <a:endParaRPr lang="en-US" dirty="0"/>
          </a:p>
        </p:txBody>
      </p:sp>
      <p:sp>
        <p:nvSpPr>
          <p:cNvPr id="5" name="TextBox 4"/>
          <p:cNvSpPr txBox="1"/>
          <p:nvPr/>
        </p:nvSpPr>
        <p:spPr>
          <a:xfrm>
            <a:off x="838200" y="2333685"/>
            <a:ext cx="8000908" cy="4524315"/>
          </a:xfrm>
          <a:prstGeom prst="rect">
            <a:avLst/>
          </a:prstGeom>
          <a:noFill/>
        </p:spPr>
        <p:txBody>
          <a:bodyPr wrap="none" rtlCol="0">
            <a:spAutoFit/>
          </a:bodyPr>
          <a:lstStyle/>
          <a:p>
            <a:r>
              <a:rPr lang="en-US" sz="1600" dirty="0" smtClean="0"/>
              <a:t>Through some significant life experiences, I found myself on a journey of growth for </a:t>
            </a:r>
          </a:p>
          <a:p>
            <a:r>
              <a:rPr lang="en-US" sz="1600" dirty="0" smtClean="0"/>
              <a:t>the last several years, and felt pretty comfortable with the introspection and reflection </a:t>
            </a:r>
          </a:p>
          <a:p>
            <a:r>
              <a:rPr lang="en-US" sz="1600" dirty="0" smtClean="0"/>
              <a:t>it took to figure out what changes to make and the work required to sustain them.</a:t>
            </a:r>
          </a:p>
          <a:p>
            <a:endParaRPr lang="en-US" sz="1600" dirty="0" smtClean="0"/>
          </a:p>
          <a:p>
            <a:r>
              <a:rPr lang="en-US" sz="1600" dirty="0" smtClean="0"/>
              <a:t>With RLF, I was looking forward to enhancing my own personal journey through the </a:t>
            </a:r>
          </a:p>
          <a:p>
            <a:r>
              <a:rPr lang="en-US" sz="1600" dirty="0" smtClean="0"/>
              <a:t>experience.  I never </a:t>
            </a:r>
            <a:r>
              <a:rPr lang="en-US" sz="1600" u="sng" dirty="0" smtClean="0"/>
              <a:t>ever</a:t>
            </a:r>
            <a:r>
              <a:rPr lang="en-US" sz="1600" dirty="0" smtClean="0"/>
              <a:t> expected I would share a similar journey with so many other </a:t>
            </a:r>
          </a:p>
          <a:p>
            <a:r>
              <a:rPr lang="en-US" sz="1600" dirty="0" smtClean="0"/>
              <a:t>good people .  I am used to doing this type of work by myself.  That fact alone took </a:t>
            </a:r>
          </a:p>
          <a:p>
            <a:r>
              <a:rPr lang="en-US" sz="1600" dirty="0" smtClean="0"/>
              <a:t>me far out of my comfort zone and made the experience so </a:t>
            </a:r>
          </a:p>
          <a:p>
            <a:r>
              <a:rPr lang="en-US" sz="1600" dirty="0" smtClean="0"/>
              <a:t>much greater than I could have imagined.</a:t>
            </a:r>
          </a:p>
          <a:p>
            <a:r>
              <a:rPr lang="en-US" sz="1600" dirty="0" smtClean="0"/>
              <a:t> </a:t>
            </a:r>
          </a:p>
          <a:p>
            <a:r>
              <a:rPr lang="en-US" sz="1600" dirty="0" smtClean="0"/>
              <a:t>To leave with this very special combination of a personal </a:t>
            </a:r>
          </a:p>
          <a:p>
            <a:r>
              <a:rPr lang="en-US" sz="1600" dirty="0" smtClean="0"/>
              <a:t>and professional network of people who have been through </a:t>
            </a:r>
          </a:p>
          <a:p>
            <a:r>
              <a:rPr lang="en-US" sz="1600" dirty="0" smtClean="0"/>
              <a:t>the same experience is absolutely amazing.  I find it difficult </a:t>
            </a:r>
          </a:p>
          <a:p>
            <a:r>
              <a:rPr lang="en-US" sz="1600" dirty="0" smtClean="0"/>
              <a:t>to express my genuine emotion in words, but the RLF </a:t>
            </a:r>
          </a:p>
          <a:p>
            <a:r>
              <a:rPr lang="en-US" sz="1600" dirty="0" smtClean="0"/>
              <a:t>program will be in my heart as a treasured experience for a </a:t>
            </a:r>
          </a:p>
          <a:p>
            <a:r>
              <a:rPr lang="en-US" sz="1600" dirty="0" smtClean="0"/>
              <a:t>very long time.  It has become part of who I am, what I want </a:t>
            </a:r>
          </a:p>
          <a:p>
            <a:r>
              <a:rPr lang="en-US" sz="1600" dirty="0" smtClean="0"/>
              <a:t>to become, and how I want to give back to the world.</a:t>
            </a:r>
          </a:p>
          <a:p>
            <a:endParaRPr lang="en-US" sz="1600" dirty="0"/>
          </a:p>
        </p:txBody>
      </p:sp>
      <p:sp>
        <p:nvSpPr>
          <p:cNvPr id="2" name="Title 1"/>
          <p:cNvSpPr>
            <a:spLocks noGrp="1"/>
          </p:cNvSpPr>
          <p:nvPr>
            <p:ph type="title"/>
          </p:nvPr>
        </p:nvSpPr>
        <p:spPr>
          <a:xfrm>
            <a:off x="457200" y="152400"/>
            <a:ext cx="8229600" cy="990600"/>
          </a:xfrm>
        </p:spPr>
        <p:txBody>
          <a:bodyPr/>
          <a:lstStyle/>
          <a:p>
            <a:r>
              <a:rPr lang="en-US" dirty="0" smtClean="0"/>
              <a:t>Nancy Fletcher</a:t>
            </a:r>
            <a:endParaRPr lang="en-US" dirty="0"/>
          </a:p>
        </p:txBody>
      </p:sp>
      <p:pic>
        <p:nvPicPr>
          <p:cNvPr id="2051" name="Picture 3"/>
          <p:cNvPicPr>
            <a:picLocks noChangeAspect="1" noChangeArrowheads="1"/>
          </p:cNvPicPr>
          <p:nvPr/>
        </p:nvPicPr>
        <p:blipFill>
          <a:blip r:embed="rId2" cstate="print"/>
          <a:srcRect/>
          <a:stretch>
            <a:fillRect/>
          </a:stretch>
        </p:blipFill>
        <p:spPr bwMode="auto">
          <a:xfrm>
            <a:off x="6553200" y="4191000"/>
            <a:ext cx="2133600" cy="2320609"/>
          </a:xfrm>
          <a:prstGeom prst="rect">
            <a:avLst/>
          </a:prstGeom>
          <a:noFill/>
          <a:ln w="9525">
            <a:noFill/>
            <a:miter lim="800000"/>
            <a:headEnd/>
            <a:tailEnd/>
          </a:ln>
        </p:spPr>
      </p:pic>
    </p:spTree>
  </p:cSld>
  <p:clrMapOvr>
    <a:masterClrMapping/>
  </p:clrMapOvr>
  <p:transition advClick="0" advTm="7000">
    <p:fade/>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0987"/>
            <a:ext cx="8229600" cy="1524000"/>
          </a:xfrm>
        </p:spPr>
        <p:txBody>
          <a:bodyPr/>
          <a:lstStyle/>
          <a:p>
            <a:r>
              <a:rPr lang="en-US" dirty="0" smtClean="0"/>
              <a:t>Ricky Frank</a:t>
            </a:r>
            <a:endParaRPr lang="en-US" dirty="0"/>
          </a:p>
        </p:txBody>
      </p:sp>
      <p:sp>
        <p:nvSpPr>
          <p:cNvPr id="3" name="Content Placeholder 2"/>
          <p:cNvSpPr>
            <a:spLocks noGrp="1"/>
          </p:cNvSpPr>
          <p:nvPr>
            <p:ph idx="1"/>
          </p:nvPr>
        </p:nvSpPr>
        <p:spPr>
          <a:xfrm>
            <a:off x="457200" y="1927224"/>
            <a:ext cx="8229600" cy="4114800"/>
          </a:xfrm>
        </p:spPr>
        <p:txBody>
          <a:bodyPr/>
          <a:lstStyle/>
          <a:p>
            <a:r>
              <a:rPr lang="en-US" dirty="0" smtClean="0"/>
              <a:t>Company:  Northwestern Mutual</a:t>
            </a:r>
          </a:p>
          <a:p>
            <a:r>
              <a:rPr lang="en-US" dirty="0" smtClean="0"/>
              <a:t>RLF Experience:</a:t>
            </a:r>
            <a:endParaRPr lang="en-US" dirty="0"/>
          </a:p>
        </p:txBody>
      </p:sp>
      <p:sp>
        <p:nvSpPr>
          <p:cNvPr id="5" name="TextBox 4"/>
          <p:cNvSpPr txBox="1"/>
          <p:nvPr/>
        </p:nvSpPr>
        <p:spPr>
          <a:xfrm>
            <a:off x="813248" y="3002101"/>
            <a:ext cx="5766322" cy="3170099"/>
          </a:xfrm>
          <a:prstGeom prst="rect">
            <a:avLst/>
          </a:prstGeom>
          <a:noFill/>
        </p:spPr>
        <p:txBody>
          <a:bodyPr wrap="none" rtlCol="0">
            <a:spAutoFit/>
          </a:bodyPr>
          <a:lstStyle/>
          <a:p>
            <a:r>
              <a:rPr lang="en-US" sz="2000" dirty="0" smtClean="0"/>
              <a:t>The program has been invaluable to me in terms </a:t>
            </a:r>
          </a:p>
          <a:p>
            <a:r>
              <a:rPr lang="en-US" sz="2000" dirty="0" smtClean="0"/>
              <a:t>of understanding what leadership really is.  </a:t>
            </a:r>
          </a:p>
          <a:p>
            <a:r>
              <a:rPr lang="en-US" sz="2000" dirty="0" smtClean="0"/>
              <a:t>While leadership skills can be learned/taught, </a:t>
            </a:r>
          </a:p>
          <a:p>
            <a:r>
              <a:rPr lang="en-US" sz="2000" dirty="0" smtClean="0"/>
              <a:t>being a virtuous leader comes from within one’s </a:t>
            </a:r>
          </a:p>
          <a:p>
            <a:r>
              <a:rPr lang="en-US" sz="2000" dirty="0" smtClean="0"/>
              <a:t>soul.  My leadership journey has changed to be </a:t>
            </a:r>
          </a:p>
          <a:p>
            <a:r>
              <a:rPr lang="en-US" sz="2000" dirty="0" smtClean="0"/>
              <a:t>one of internal reflection and change because of </a:t>
            </a:r>
          </a:p>
          <a:p>
            <a:r>
              <a:rPr lang="en-US" sz="2000" dirty="0" smtClean="0"/>
              <a:t>this program.  I now see paths before me that I </a:t>
            </a:r>
          </a:p>
          <a:p>
            <a:r>
              <a:rPr lang="en-US" sz="2000" dirty="0" smtClean="0"/>
              <a:t>would have never imagined before -- for that, I </a:t>
            </a:r>
          </a:p>
          <a:p>
            <a:r>
              <a:rPr lang="en-US" sz="2000" dirty="0" smtClean="0"/>
              <a:t>thank you!</a:t>
            </a:r>
          </a:p>
          <a:p>
            <a:endParaRPr lang="en-US" sz="2000" dirty="0"/>
          </a:p>
        </p:txBody>
      </p:sp>
      <p:pic>
        <p:nvPicPr>
          <p:cNvPr id="1026" name="Picture 2"/>
          <p:cNvPicPr>
            <a:picLocks noChangeAspect="1" noChangeArrowheads="1"/>
          </p:cNvPicPr>
          <p:nvPr/>
        </p:nvPicPr>
        <p:blipFill>
          <a:blip r:embed="rId2" cstate="print"/>
          <a:srcRect/>
          <a:stretch>
            <a:fillRect/>
          </a:stretch>
        </p:blipFill>
        <p:spPr bwMode="auto">
          <a:xfrm>
            <a:off x="6515100" y="3429000"/>
            <a:ext cx="2095500" cy="2574863"/>
          </a:xfrm>
          <a:prstGeom prst="rect">
            <a:avLst/>
          </a:prstGeom>
          <a:noFill/>
          <a:ln w="9525">
            <a:noFill/>
            <a:miter lim="800000"/>
            <a:headEnd/>
            <a:tailEnd/>
          </a:ln>
        </p:spPr>
      </p:pic>
    </p:spTree>
  </p:cSld>
  <p:clrMapOvr>
    <a:masterClrMapping/>
  </p:clrMapOvr>
  <p:transition advClick="0" advTm="7000">
    <p:fade/>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Sonja Garth</a:t>
            </a:r>
            <a:endParaRPr lang="en-US" dirty="0"/>
          </a:p>
        </p:txBody>
      </p:sp>
      <p:sp>
        <p:nvSpPr>
          <p:cNvPr id="3" name="Content Placeholder 2"/>
          <p:cNvSpPr>
            <a:spLocks noGrp="1"/>
          </p:cNvSpPr>
          <p:nvPr>
            <p:ph idx="1"/>
          </p:nvPr>
        </p:nvSpPr>
        <p:spPr/>
        <p:txBody>
          <a:bodyPr/>
          <a:lstStyle/>
          <a:p>
            <a:r>
              <a:rPr lang="en-US" dirty="0" smtClean="0"/>
              <a:t>Company:  Roche Diagnostics  </a:t>
            </a:r>
          </a:p>
          <a:p>
            <a:r>
              <a:rPr lang="en-US" dirty="0" smtClean="0"/>
              <a:t>RLF Experience:</a:t>
            </a:r>
            <a:endParaRPr lang="en-US" dirty="0"/>
          </a:p>
        </p:txBody>
      </p:sp>
      <p:pic>
        <p:nvPicPr>
          <p:cNvPr id="25602" name="Picture 2"/>
          <p:cNvPicPr>
            <a:picLocks noChangeAspect="1" noChangeArrowheads="1"/>
          </p:cNvPicPr>
          <p:nvPr/>
        </p:nvPicPr>
        <p:blipFill>
          <a:blip r:embed="rId2" cstate="print"/>
          <a:srcRect/>
          <a:stretch>
            <a:fillRect/>
          </a:stretch>
        </p:blipFill>
        <p:spPr bwMode="auto">
          <a:xfrm>
            <a:off x="6019800" y="3200400"/>
            <a:ext cx="2419579" cy="2938463"/>
          </a:xfrm>
          <a:prstGeom prst="rect">
            <a:avLst/>
          </a:prstGeom>
          <a:noFill/>
          <a:ln w="9525">
            <a:noFill/>
            <a:miter lim="800000"/>
            <a:headEnd/>
            <a:tailEnd/>
          </a:ln>
        </p:spPr>
      </p:pic>
      <p:sp>
        <p:nvSpPr>
          <p:cNvPr id="5" name="TextBox 4"/>
          <p:cNvSpPr txBox="1"/>
          <p:nvPr/>
        </p:nvSpPr>
        <p:spPr>
          <a:xfrm>
            <a:off x="775034" y="3276600"/>
            <a:ext cx="5054589" cy="2862322"/>
          </a:xfrm>
          <a:prstGeom prst="rect">
            <a:avLst/>
          </a:prstGeom>
          <a:noFill/>
        </p:spPr>
        <p:txBody>
          <a:bodyPr wrap="none" rtlCol="0">
            <a:spAutoFit/>
          </a:bodyPr>
          <a:lstStyle/>
          <a:p>
            <a:r>
              <a:rPr lang="en-US" sz="2000" dirty="0" smtClean="0"/>
              <a:t>The RLF program has been a great </a:t>
            </a:r>
          </a:p>
          <a:p>
            <a:r>
              <a:rPr lang="en-US" sz="2000" dirty="0" smtClean="0"/>
              <a:t>experience from the walk with the Taste of </a:t>
            </a:r>
          </a:p>
          <a:p>
            <a:r>
              <a:rPr lang="en-US" sz="2000" dirty="0" smtClean="0"/>
              <a:t>RLF to the marathon of the program with </a:t>
            </a:r>
          </a:p>
          <a:p>
            <a:r>
              <a:rPr lang="en-US" sz="2000" dirty="0" smtClean="0"/>
              <a:t>excellent facilitators, CIO speakers and </a:t>
            </a:r>
          </a:p>
          <a:p>
            <a:r>
              <a:rPr lang="en-US" sz="2000" dirty="0" smtClean="0"/>
              <a:t>outstanding participants. I have been </a:t>
            </a:r>
          </a:p>
          <a:p>
            <a:r>
              <a:rPr lang="en-US" sz="2000" dirty="0" smtClean="0"/>
              <a:t>transformed along side many of my fellow </a:t>
            </a:r>
          </a:p>
          <a:p>
            <a:r>
              <a:rPr lang="en-US" sz="2000" dirty="0" smtClean="0"/>
              <a:t>RLFers. This program exceed my </a:t>
            </a:r>
          </a:p>
          <a:p>
            <a:r>
              <a:rPr lang="en-US" sz="2000" dirty="0" smtClean="0"/>
              <a:t>expectations. </a:t>
            </a:r>
          </a:p>
          <a:p>
            <a:endParaRPr lang="en-US" sz="2000" dirty="0"/>
          </a:p>
        </p:txBody>
      </p:sp>
    </p:spTree>
  </p:cSld>
  <p:clrMapOvr>
    <a:masterClrMapping/>
  </p:clrMapOvr>
  <p:transition advClick="0" advTm="7000">
    <p:fade/>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Jim Grant</a:t>
            </a:r>
            <a:endParaRPr lang="en-US" dirty="0"/>
          </a:p>
        </p:txBody>
      </p:sp>
      <p:sp>
        <p:nvSpPr>
          <p:cNvPr id="3" name="Content Placeholder 2"/>
          <p:cNvSpPr>
            <a:spLocks noGrp="1"/>
          </p:cNvSpPr>
          <p:nvPr>
            <p:ph idx="1"/>
          </p:nvPr>
        </p:nvSpPr>
        <p:spPr/>
        <p:txBody>
          <a:bodyPr/>
          <a:lstStyle/>
          <a:p>
            <a:r>
              <a:rPr lang="en-US" dirty="0" smtClean="0"/>
              <a:t>Company:  Direct Supply</a:t>
            </a:r>
          </a:p>
          <a:p>
            <a:r>
              <a:rPr lang="en-US" dirty="0" smtClean="0"/>
              <a:t>RLF Experience:</a:t>
            </a:r>
            <a:endParaRPr lang="en-US" dirty="0"/>
          </a:p>
        </p:txBody>
      </p:sp>
      <p:pic>
        <p:nvPicPr>
          <p:cNvPr id="10242" name="Picture 2"/>
          <p:cNvPicPr>
            <a:picLocks noChangeAspect="1" noChangeArrowheads="1"/>
          </p:cNvPicPr>
          <p:nvPr/>
        </p:nvPicPr>
        <p:blipFill>
          <a:blip r:embed="rId2" cstate="print"/>
          <a:srcRect/>
          <a:stretch>
            <a:fillRect/>
          </a:stretch>
        </p:blipFill>
        <p:spPr bwMode="auto">
          <a:xfrm>
            <a:off x="6477000" y="3886200"/>
            <a:ext cx="2026276" cy="2386013"/>
          </a:xfrm>
          <a:prstGeom prst="rect">
            <a:avLst/>
          </a:prstGeom>
          <a:noFill/>
          <a:ln w="9525">
            <a:noFill/>
            <a:miter lim="800000"/>
            <a:headEnd/>
            <a:tailEnd/>
          </a:ln>
        </p:spPr>
      </p:pic>
      <p:sp>
        <p:nvSpPr>
          <p:cNvPr id="5" name="TextBox 4"/>
          <p:cNvSpPr txBox="1"/>
          <p:nvPr/>
        </p:nvSpPr>
        <p:spPr>
          <a:xfrm>
            <a:off x="838200" y="3352800"/>
            <a:ext cx="4722768" cy="1015663"/>
          </a:xfrm>
          <a:prstGeom prst="rect">
            <a:avLst/>
          </a:prstGeom>
          <a:noFill/>
        </p:spPr>
        <p:txBody>
          <a:bodyPr wrap="none" rtlCol="0">
            <a:spAutoFit/>
          </a:bodyPr>
          <a:lstStyle/>
          <a:p>
            <a:r>
              <a:rPr lang="en-US" sz="2000" dirty="0" smtClean="0"/>
              <a:t>RLF is a great escape from the daily </a:t>
            </a:r>
          </a:p>
          <a:p>
            <a:r>
              <a:rPr lang="en-US" sz="2000" dirty="0" smtClean="0"/>
              <a:t>“rat race” – a chance for introspection – </a:t>
            </a:r>
          </a:p>
          <a:p>
            <a:r>
              <a:rPr lang="en-US" sz="2000" dirty="0" smtClean="0"/>
              <a:t>an opportunity to take the virtuous path.</a:t>
            </a:r>
            <a:endParaRPr lang="en-US" sz="2000" dirty="0"/>
          </a:p>
        </p:txBody>
      </p:sp>
    </p:spTree>
  </p:cSld>
  <p:clrMapOvr>
    <a:masterClrMapping/>
  </p:clrMapOvr>
  <p:transition advClick="0" advTm="7000">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447800"/>
            <a:ext cx="8229600" cy="2667000"/>
          </a:xfrm>
        </p:spPr>
        <p:txBody>
          <a:bodyPr>
            <a:normAutofit/>
          </a:bodyPr>
          <a:lstStyle/>
          <a:p>
            <a:r>
              <a:rPr lang="en-US" dirty="0" smtClean="0"/>
              <a:t>Goals without actions are a daydream…  Actions without goals are a nightmare!</a:t>
            </a:r>
            <a:endParaRPr lang="en-US" dirty="0"/>
          </a:p>
        </p:txBody>
      </p:sp>
      <p:sp>
        <p:nvSpPr>
          <p:cNvPr id="5" name="TextBox 4"/>
          <p:cNvSpPr txBox="1"/>
          <p:nvPr/>
        </p:nvSpPr>
        <p:spPr>
          <a:xfrm>
            <a:off x="5865708" y="4201180"/>
            <a:ext cx="2416624" cy="523220"/>
          </a:xfrm>
          <a:prstGeom prst="rect">
            <a:avLst/>
          </a:prstGeom>
          <a:noFill/>
        </p:spPr>
        <p:txBody>
          <a:bodyPr wrap="none" rtlCol="0">
            <a:spAutoFit/>
          </a:bodyPr>
          <a:lstStyle/>
          <a:p>
            <a:r>
              <a:rPr lang="en-US" dirty="0" smtClean="0"/>
              <a:t>- Sam Valanju</a:t>
            </a:r>
            <a:endParaRPr lang="en-US" dirty="0"/>
          </a:p>
        </p:txBody>
      </p:sp>
    </p:spTree>
  </p:cSld>
  <p:clrMapOvr>
    <a:masterClrMapping/>
  </p:clrMapOvr>
  <p:transition advClick="0" advTm="7000">
    <p:fade/>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524000"/>
          </a:xfrm>
        </p:spPr>
        <p:txBody>
          <a:bodyPr/>
          <a:lstStyle/>
          <a:p>
            <a:r>
              <a:rPr lang="en-US" dirty="0" smtClean="0"/>
              <a:t>Kirk Halliday</a:t>
            </a:r>
            <a:endParaRPr lang="en-US" dirty="0"/>
          </a:p>
        </p:txBody>
      </p:sp>
      <p:sp>
        <p:nvSpPr>
          <p:cNvPr id="3" name="Content Placeholder 2"/>
          <p:cNvSpPr>
            <a:spLocks noGrp="1"/>
          </p:cNvSpPr>
          <p:nvPr>
            <p:ph idx="1"/>
          </p:nvPr>
        </p:nvSpPr>
        <p:spPr>
          <a:xfrm>
            <a:off x="457200" y="1951037"/>
            <a:ext cx="8229600" cy="4114800"/>
          </a:xfrm>
        </p:spPr>
        <p:txBody>
          <a:bodyPr/>
          <a:lstStyle/>
          <a:p>
            <a:r>
              <a:rPr lang="en-US" dirty="0" smtClean="0"/>
              <a:t>Company:  Grant Thornton, LLP</a:t>
            </a:r>
          </a:p>
          <a:p>
            <a:r>
              <a:rPr lang="en-US" dirty="0" smtClean="0"/>
              <a:t>RLF Experience:</a:t>
            </a:r>
            <a:endParaRPr lang="en-US" dirty="0"/>
          </a:p>
        </p:txBody>
      </p:sp>
      <p:pic>
        <p:nvPicPr>
          <p:cNvPr id="14338" name="Picture 2"/>
          <p:cNvPicPr>
            <a:picLocks noChangeAspect="1" noChangeArrowheads="1"/>
          </p:cNvPicPr>
          <p:nvPr/>
        </p:nvPicPr>
        <p:blipFill>
          <a:blip r:embed="rId2" cstate="print"/>
          <a:srcRect/>
          <a:stretch>
            <a:fillRect/>
          </a:stretch>
        </p:blipFill>
        <p:spPr bwMode="auto">
          <a:xfrm>
            <a:off x="6781800" y="3429000"/>
            <a:ext cx="1795014" cy="2743200"/>
          </a:xfrm>
          <a:prstGeom prst="rect">
            <a:avLst/>
          </a:prstGeom>
          <a:noFill/>
          <a:ln w="9525">
            <a:noFill/>
            <a:miter lim="800000"/>
            <a:headEnd/>
            <a:tailEnd/>
          </a:ln>
        </p:spPr>
      </p:pic>
      <p:sp>
        <p:nvSpPr>
          <p:cNvPr id="5" name="Rectangle 4"/>
          <p:cNvSpPr/>
          <p:nvPr/>
        </p:nvSpPr>
        <p:spPr>
          <a:xfrm>
            <a:off x="838200" y="3048000"/>
            <a:ext cx="7848600" cy="2862322"/>
          </a:xfrm>
          <a:prstGeom prst="rect">
            <a:avLst/>
          </a:prstGeom>
        </p:spPr>
        <p:txBody>
          <a:bodyPr wrap="square">
            <a:spAutoFit/>
          </a:bodyPr>
          <a:lstStyle/>
          <a:p>
            <a:r>
              <a:rPr lang="en-US" sz="1800" dirty="0" smtClean="0"/>
              <a:t>RLF is sticky!  It is understandable, memorable, and</a:t>
            </a:r>
            <a:br>
              <a:rPr lang="en-US" sz="1800" dirty="0" smtClean="0"/>
            </a:br>
            <a:r>
              <a:rPr lang="en-US" sz="1800" dirty="0" smtClean="0"/>
              <a:t>was extremely effective in changing my thoughts and</a:t>
            </a:r>
            <a:br>
              <a:rPr lang="en-US" sz="1800" dirty="0" smtClean="0"/>
            </a:br>
            <a:r>
              <a:rPr lang="en-US" sz="1800" dirty="0" smtClean="0"/>
              <a:t>behavior towards leadership principles.  My experiences</a:t>
            </a:r>
            <a:br>
              <a:rPr lang="en-US" sz="1800" dirty="0" smtClean="0"/>
            </a:br>
            <a:r>
              <a:rPr lang="en-US" sz="1800" dirty="0" smtClean="0"/>
              <a:t>have not only given me a base for leadership at work,</a:t>
            </a:r>
            <a:br>
              <a:rPr lang="en-US" sz="1800" dirty="0" smtClean="0"/>
            </a:br>
            <a:r>
              <a:rPr lang="en-US" sz="1800" dirty="0" smtClean="0"/>
              <a:t>but leadership in life.   As I was reading, I kept thinking</a:t>
            </a:r>
            <a:br>
              <a:rPr lang="en-US" sz="1800" dirty="0" smtClean="0"/>
            </a:br>
            <a:r>
              <a:rPr lang="en-US" sz="1800" dirty="0" smtClean="0"/>
              <a:t>of Viktor Frankl's words… "That which does not kill me</a:t>
            </a:r>
            <a:br>
              <a:rPr lang="en-US" sz="1800" dirty="0" smtClean="0"/>
            </a:br>
            <a:r>
              <a:rPr lang="en-US" sz="1800" dirty="0" smtClean="0"/>
              <a:t>makes me stronger."  </a:t>
            </a:r>
            <a:r>
              <a:rPr lang="en-US" sz="1800" dirty="0" smtClean="0">
                <a:sym typeface="Wingdings"/>
              </a:rPr>
              <a:t></a:t>
            </a:r>
            <a:r>
              <a:rPr lang="en-US" sz="1800" dirty="0" smtClean="0"/>
              <a:t>  I will never forget the </a:t>
            </a:r>
          </a:p>
          <a:p>
            <a:r>
              <a:rPr lang="en-US" sz="1800" dirty="0" smtClean="0"/>
              <a:t>Experiences learned from this program and all the great </a:t>
            </a:r>
          </a:p>
          <a:p>
            <a:r>
              <a:rPr lang="en-US" sz="1800" dirty="0" smtClean="0"/>
              <a:t>and lasting friendships I have made.  Thanks to all for </a:t>
            </a:r>
          </a:p>
          <a:p>
            <a:r>
              <a:rPr lang="en-US" sz="1800" dirty="0" smtClean="0"/>
              <a:t>contributing to and for touching my life.</a:t>
            </a:r>
          </a:p>
        </p:txBody>
      </p:sp>
    </p:spTree>
  </p:cSld>
  <p:clrMapOvr>
    <a:masterClrMapping/>
  </p:clrMapOvr>
  <p:transition advClick="0" advTm="7000">
    <p:fade/>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Tom Harrold</a:t>
            </a:r>
            <a:endParaRPr lang="en-US" dirty="0"/>
          </a:p>
        </p:txBody>
      </p:sp>
      <p:sp>
        <p:nvSpPr>
          <p:cNvPr id="3" name="Content Placeholder 2"/>
          <p:cNvSpPr>
            <a:spLocks noGrp="1"/>
          </p:cNvSpPr>
          <p:nvPr>
            <p:ph idx="1"/>
          </p:nvPr>
        </p:nvSpPr>
        <p:spPr/>
        <p:txBody>
          <a:bodyPr/>
          <a:lstStyle/>
          <a:p>
            <a:r>
              <a:rPr lang="en-US" dirty="0" smtClean="0"/>
              <a:t>Company:  Sherwin-Williams</a:t>
            </a:r>
          </a:p>
          <a:p>
            <a:r>
              <a:rPr lang="en-US" dirty="0" smtClean="0"/>
              <a:t>RLF Experience:</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6477000" y="3733800"/>
            <a:ext cx="2028217" cy="2647950"/>
          </a:xfrm>
          <a:prstGeom prst="rect">
            <a:avLst/>
          </a:prstGeom>
          <a:noFill/>
          <a:ln w="9525">
            <a:noFill/>
            <a:miter lim="800000"/>
            <a:headEnd/>
            <a:tailEnd/>
          </a:ln>
        </p:spPr>
      </p:pic>
      <p:sp>
        <p:nvSpPr>
          <p:cNvPr id="6" name="TextBox 5"/>
          <p:cNvSpPr txBox="1"/>
          <p:nvPr/>
        </p:nvSpPr>
        <p:spPr>
          <a:xfrm>
            <a:off x="838200" y="3333690"/>
            <a:ext cx="5327099" cy="707886"/>
          </a:xfrm>
          <a:prstGeom prst="rect">
            <a:avLst/>
          </a:prstGeom>
          <a:noFill/>
        </p:spPr>
        <p:txBody>
          <a:bodyPr wrap="none" rtlCol="0">
            <a:spAutoFit/>
          </a:bodyPr>
          <a:lstStyle/>
          <a:p>
            <a:r>
              <a:rPr lang="en-US" sz="2000" dirty="0" smtClean="0"/>
              <a:t>I have been introduced to a whole new world </a:t>
            </a:r>
          </a:p>
          <a:p>
            <a:r>
              <a:rPr lang="en-US" sz="2000" dirty="0" smtClean="0"/>
              <a:t>to help me become a better leader.</a:t>
            </a:r>
            <a:endParaRPr lang="en-US" sz="2000" dirty="0"/>
          </a:p>
        </p:txBody>
      </p:sp>
    </p:spTree>
  </p:cSld>
  <p:clrMapOvr>
    <a:masterClrMapping/>
  </p:clrMapOvr>
  <p:transition advClick="0" advTm="7000">
    <p:fade/>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3563"/>
            <a:ext cx="8229600" cy="1524000"/>
          </a:xfrm>
        </p:spPr>
        <p:txBody>
          <a:bodyPr/>
          <a:lstStyle/>
          <a:p>
            <a:r>
              <a:rPr lang="en-US" dirty="0" smtClean="0"/>
              <a:t>Cliff Higbee</a:t>
            </a:r>
            <a:endParaRPr lang="en-US" dirty="0"/>
          </a:p>
        </p:txBody>
      </p:sp>
      <p:sp>
        <p:nvSpPr>
          <p:cNvPr id="3" name="Content Placeholder 2"/>
          <p:cNvSpPr>
            <a:spLocks noGrp="1"/>
          </p:cNvSpPr>
          <p:nvPr>
            <p:ph idx="1"/>
          </p:nvPr>
        </p:nvSpPr>
        <p:spPr>
          <a:xfrm>
            <a:off x="457200" y="2209800"/>
            <a:ext cx="8229600" cy="4114800"/>
          </a:xfrm>
        </p:spPr>
        <p:txBody>
          <a:bodyPr/>
          <a:lstStyle/>
          <a:p>
            <a:r>
              <a:rPr lang="en-US" dirty="0" smtClean="0"/>
              <a:t>Company:  LDS Church</a:t>
            </a:r>
          </a:p>
          <a:p>
            <a:r>
              <a:rPr lang="en-US" dirty="0" smtClean="0"/>
              <a:t>RLF Experience:</a:t>
            </a:r>
            <a:endParaRPr lang="en-US" dirty="0"/>
          </a:p>
        </p:txBody>
      </p:sp>
      <p:pic>
        <p:nvPicPr>
          <p:cNvPr id="7170" name="Picture 2"/>
          <p:cNvPicPr>
            <a:picLocks noChangeAspect="1" noChangeArrowheads="1"/>
          </p:cNvPicPr>
          <p:nvPr/>
        </p:nvPicPr>
        <p:blipFill>
          <a:blip r:embed="rId2" cstate="print"/>
          <a:srcRect/>
          <a:stretch>
            <a:fillRect/>
          </a:stretch>
        </p:blipFill>
        <p:spPr bwMode="auto">
          <a:xfrm>
            <a:off x="6324600" y="3962400"/>
            <a:ext cx="2233613" cy="2443174"/>
          </a:xfrm>
          <a:prstGeom prst="rect">
            <a:avLst/>
          </a:prstGeom>
          <a:noFill/>
          <a:ln w="9525">
            <a:noFill/>
            <a:miter lim="800000"/>
            <a:headEnd/>
            <a:tailEnd/>
          </a:ln>
        </p:spPr>
      </p:pic>
      <p:sp>
        <p:nvSpPr>
          <p:cNvPr id="5" name="TextBox 4"/>
          <p:cNvSpPr txBox="1"/>
          <p:nvPr/>
        </p:nvSpPr>
        <p:spPr>
          <a:xfrm>
            <a:off x="838200" y="3319046"/>
            <a:ext cx="7614585" cy="2308324"/>
          </a:xfrm>
          <a:prstGeom prst="rect">
            <a:avLst/>
          </a:prstGeom>
          <a:noFill/>
        </p:spPr>
        <p:txBody>
          <a:bodyPr wrap="none" rtlCol="0">
            <a:spAutoFit/>
          </a:bodyPr>
          <a:lstStyle/>
          <a:p>
            <a:r>
              <a:rPr lang="en-US" sz="1600" dirty="0" smtClean="0"/>
              <a:t>As I reflect on my RLF experience this past year I realize how much I have grown </a:t>
            </a:r>
          </a:p>
          <a:p>
            <a:r>
              <a:rPr lang="en-US" sz="1600" dirty="0" smtClean="0"/>
              <a:t>and learned from the great people who were there.  Each one individually had an </a:t>
            </a:r>
          </a:p>
          <a:p>
            <a:r>
              <a:rPr lang="en-US" sz="1600" dirty="0" smtClean="0"/>
              <a:t>impact on me and I will forever be grateful for that.  I saw </a:t>
            </a:r>
          </a:p>
          <a:p>
            <a:r>
              <a:rPr lang="en-US" sz="1600" dirty="0" smtClean="0"/>
              <a:t>a level of trust develop within the group that can’t be </a:t>
            </a:r>
          </a:p>
          <a:p>
            <a:r>
              <a:rPr lang="en-US" sz="1600" dirty="0" smtClean="0"/>
              <a:t>explained to those not there.  I saw a care, concern, love </a:t>
            </a:r>
          </a:p>
          <a:p>
            <a:r>
              <a:rPr lang="en-US" sz="1600" dirty="0" smtClean="0"/>
              <a:t>and admiration grow between all participants and firmly </a:t>
            </a:r>
          </a:p>
          <a:p>
            <a:r>
              <a:rPr lang="en-US" sz="1600" dirty="0" smtClean="0"/>
              <a:t>believe lasting relationships were forged.  As a facilitator, </a:t>
            </a:r>
          </a:p>
          <a:p>
            <a:r>
              <a:rPr lang="en-US" sz="1600" dirty="0" smtClean="0"/>
              <a:t>nothing brings me greater joy than to see these kind of </a:t>
            </a:r>
          </a:p>
          <a:p>
            <a:r>
              <a:rPr lang="en-US" sz="1600" dirty="0" smtClean="0"/>
              <a:t>results.  Thanks to my dear friends of the 2009 MWRLF.</a:t>
            </a:r>
            <a:endParaRPr lang="en-US" sz="1600" dirty="0"/>
          </a:p>
        </p:txBody>
      </p:sp>
    </p:spTree>
  </p:cSld>
  <p:clrMapOvr>
    <a:masterClrMapping/>
  </p:clrMapOvr>
  <p:transition advClick="0" advTm="7000">
    <p:fade/>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4114800"/>
          </a:xfrm>
        </p:spPr>
        <p:txBody>
          <a:bodyPr>
            <a:normAutofit/>
          </a:bodyPr>
          <a:lstStyle/>
          <a:p>
            <a:r>
              <a:rPr lang="en-US" dirty="0" smtClean="0"/>
              <a:t>Company:  Brown Shoe Company</a:t>
            </a:r>
          </a:p>
          <a:p>
            <a:r>
              <a:rPr lang="en-US" dirty="0" smtClean="0"/>
              <a:t>RLF Experience:</a:t>
            </a:r>
            <a:endParaRPr lang="en-US" dirty="0"/>
          </a:p>
        </p:txBody>
      </p:sp>
      <p:sp>
        <p:nvSpPr>
          <p:cNvPr id="5" name="TextBox 4"/>
          <p:cNvSpPr txBox="1"/>
          <p:nvPr/>
        </p:nvSpPr>
        <p:spPr>
          <a:xfrm>
            <a:off x="838200" y="2506682"/>
            <a:ext cx="8001000" cy="3970318"/>
          </a:xfrm>
          <a:prstGeom prst="rect">
            <a:avLst/>
          </a:prstGeom>
          <a:noFill/>
        </p:spPr>
        <p:txBody>
          <a:bodyPr wrap="square" rtlCol="0">
            <a:spAutoFit/>
          </a:bodyPr>
          <a:lstStyle/>
          <a:p>
            <a:r>
              <a:rPr lang="en-US" sz="1800" dirty="0" smtClean="0"/>
              <a:t>Reminds of going into Home Depot with the intent of buying a set of tools to help me extend my (career) ladder.  Got to speaking with some of the workers, other customers, and read a bunch of manuals</a:t>
            </a:r>
            <a:br>
              <a:rPr lang="en-US" sz="1800" dirty="0" smtClean="0"/>
            </a:br>
            <a:r>
              <a:rPr lang="en-US" sz="1800" dirty="0" smtClean="0"/>
              <a:t>(including how to read a manual).  Left with a ton of </a:t>
            </a:r>
            <a:br>
              <a:rPr lang="en-US" sz="1800" dirty="0" smtClean="0"/>
            </a:br>
            <a:r>
              <a:rPr lang="en-US" sz="1800" dirty="0" smtClean="0"/>
              <a:t>information on ladders (different types, which types are </a:t>
            </a:r>
            <a:br>
              <a:rPr lang="en-US" sz="1800" dirty="0" smtClean="0"/>
            </a:br>
            <a:r>
              <a:rPr lang="en-US" sz="1800" dirty="0" smtClean="0"/>
              <a:t>best suited for what) including the various costs. But, </a:t>
            </a:r>
            <a:br>
              <a:rPr lang="en-US" sz="1800" dirty="0" smtClean="0"/>
            </a:br>
            <a:r>
              <a:rPr lang="en-US" sz="1800" dirty="0" smtClean="0"/>
              <a:t>more importantly, with lots of questions like:  How to build </a:t>
            </a:r>
            <a:br>
              <a:rPr lang="en-US" sz="1800" dirty="0" smtClean="0"/>
            </a:br>
            <a:r>
              <a:rPr lang="en-US" sz="1800" dirty="0" smtClean="0"/>
              <a:t>a good ladder;  Are you reading the instructions on the </a:t>
            </a:r>
            <a:br>
              <a:rPr lang="en-US" sz="1800" dirty="0" smtClean="0"/>
            </a:br>
            <a:r>
              <a:rPr lang="en-US" sz="1800" dirty="0" smtClean="0"/>
              <a:t>side of the ladder? Do I need that ladder?  Can I use a </a:t>
            </a:r>
            <a:br>
              <a:rPr lang="en-US" sz="1800" dirty="0" smtClean="0"/>
            </a:br>
            <a:r>
              <a:rPr lang="en-US" sz="1800" dirty="0" smtClean="0"/>
              <a:t>stool?  Why not scaffolding?  Do the walls need paint?  </a:t>
            </a:r>
            <a:br>
              <a:rPr lang="en-US" sz="1800" dirty="0" smtClean="0"/>
            </a:br>
            <a:r>
              <a:rPr lang="en-US" sz="1800" dirty="0" smtClean="0"/>
              <a:t>Do I need a two-storey? What do the residents say?   </a:t>
            </a:r>
            <a:br>
              <a:rPr lang="en-US" sz="1800" dirty="0" smtClean="0"/>
            </a:br>
            <a:r>
              <a:rPr lang="en-US" sz="1800" dirty="0" smtClean="0"/>
              <a:t>And when you move, are people going to remember that </a:t>
            </a:r>
            <a:br>
              <a:rPr lang="en-US" sz="1800" dirty="0" smtClean="0"/>
            </a:br>
            <a:r>
              <a:rPr lang="en-US" sz="1800" dirty="0" smtClean="0"/>
              <a:t>a shingle was loose or remember that you lived there?</a:t>
            </a:r>
          </a:p>
          <a:p>
            <a:endParaRPr lang="en-US" sz="1800" dirty="0"/>
          </a:p>
        </p:txBody>
      </p:sp>
      <p:sp>
        <p:nvSpPr>
          <p:cNvPr id="2" name="Title 1"/>
          <p:cNvSpPr>
            <a:spLocks noGrp="1"/>
          </p:cNvSpPr>
          <p:nvPr>
            <p:ph type="title"/>
          </p:nvPr>
        </p:nvSpPr>
        <p:spPr>
          <a:xfrm>
            <a:off x="457200" y="-76200"/>
            <a:ext cx="8229600" cy="1524000"/>
          </a:xfrm>
        </p:spPr>
        <p:txBody>
          <a:bodyPr/>
          <a:lstStyle/>
          <a:p>
            <a:r>
              <a:rPr lang="en-US" dirty="0" smtClean="0"/>
              <a:t>Simon Huang</a:t>
            </a:r>
            <a:endParaRPr lang="en-US" dirty="0"/>
          </a:p>
        </p:txBody>
      </p:sp>
      <p:pic>
        <p:nvPicPr>
          <p:cNvPr id="24578" name="Picture 2"/>
          <p:cNvPicPr>
            <a:picLocks noChangeAspect="1" noChangeArrowheads="1"/>
          </p:cNvPicPr>
          <p:nvPr/>
        </p:nvPicPr>
        <p:blipFill>
          <a:blip r:embed="rId2" cstate="print"/>
          <a:srcRect/>
          <a:stretch>
            <a:fillRect/>
          </a:stretch>
        </p:blipFill>
        <p:spPr bwMode="auto">
          <a:xfrm>
            <a:off x="6858000" y="3886200"/>
            <a:ext cx="1981200" cy="2303213"/>
          </a:xfrm>
          <a:prstGeom prst="rect">
            <a:avLst/>
          </a:prstGeom>
          <a:noFill/>
          <a:ln w="9525">
            <a:noFill/>
            <a:miter lim="800000"/>
            <a:headEnd/>
            <a:tailEnd/>
          </a:ln>
        </p:spPr>
      </p:pic>
    </p:spTree>
  </p:cSld>
  <p:clrMapOvr>
    <a:masterClrMapping/>
  </p:clrMapOvr>
  <p:transition advClick="0" advTm="7000">
    <p:fade/>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9679"/>
            <a:ext cx="8229600" cy="1524000"/>
          </a:xfrm>
        </p:spPr>
        <p:txBody>
          <a:bodyPr/>
          <a:lstStyle/>
          <a:p>
            <a:r>
              <a:rPr lang="en-US" dirty="0" smtClean="0"/>
              <a:t>Kim Johnson</a:t>
            </a:r>
            <a:endParaRPr lang="en-US" dirty="0"/>
          </a:p>
        </p:txBody>
      </p:sp>
      <p:sp>
        <p:nvSpPr>
          <p:cNvPr id="3" name="Content Placeholder 2"/>
          <p:cNvSpPr>
            <a:spLocks noGrp="1"/>
          </p:cNvSpPr>
          <p:nvPr>
            <p:ph idx="1"/>
          </p:nvPr>
        </p:nvSpPr>
        <p:spPr>
          <a:xfrm>
            <a:off x="457200" y="1935916"/>
            <a:ext cx="8229600" cy="4114800"/>
          </a:xfrm>
        </p:spPr>
        <p:txBody>
          <a:bodyPr/>
          <a:lstStyle/>
          <a:p>
            <a:r>
              <a:rPr lang="en-US" dirty="0" smtClean="0"/>
              <a:t>Company:  Allstate Insurance Company</a:t>
            </a:r>
          </a:p>
          <a:p>
            <a:r>
              <a:rPr lang="en-US" dirty="0" smtClean="0"/>
              <a:t>RLF Experience:</a:t>
            </a:r>
            <a:endParaRPr lang="en-US" dirty="0"/>
          </a:p>
        </p:txBody>
      </p:sp>
      <p:pic>
        <p:nvPicPr>
          <p:cNvPr id="13314" name="Picture 2"/>
          <p:cNvPicPr>
            <a:picLocks noChangeAspect="1" noChangeArrowheads="1"/>
          </p:cNvPicPr>
          <p:nvPr/>
        </p:nvPicPr>
        <p:blipFill>
          <a:blip r:embed="rId2" cstate="print"/>
          <a:srcRect/>
          <a:stretch>
            <a:fillRect/>
          </a:stretch>
        </p:blipFill>
        <p:spPr bwMode="auto">
          <a:xfrm>
            <a:off x="6858000" y="3590925"/>
            <a:ext cx="1800225" cy="2657475"/>
          </a:xfrm>
          <a:prstGeom prst="rect">
            <a:avLst/>
          </a:prstGeom>
          <a:noFill/>
          <a:ln w="9525">
            <a:noFill/>
            <a:miter lim="800000"/>
            <a:headEnd/>
            <a:tailEnd/>
          </a:ln>
        </p:spPr>
      </p:pic>
      <p:sp>
        <p:nvSpPr>
          <p:cNvPr id="5" name="TextBox 4"/>
          <p:cNvSpPr txBox="1"/>
          <p:nvPr/>
        </p:nvSpPr>
        <p:spPr>
          <a:xfrm>
            <a:off x="807592" y="3032879"/>
            <a:ext cx="6058133" cy="3139321"/>
          </a:xfrm>
          <a:prstGeom prst="rect">
            <a:avLst/>
          </a:prstGeom>
          <a:noFill/>
        </p:spPr>
        <p:txBody>
          <a:bodyPr wrap="none" rtlCol="0">
            <a:spAutoFit/>
          </a:bodyPr>
          <a:lstStyle/>
          <a:p>
            <a:r>
              <a:rPr lang="en-US" sz="1800" dirty="0" smtClean="0"/>
              <a:t>Amazing experience.  I looked forward to the time with</a:t>
            </a:r>
          </a:p>
          <a:p>
            <a:r>
              <a:rPr lang="en-US" sz="1800" dirty="0" smtClean="0"/>
              <a:t>my new friends all month – it was a great opportunity to </a:t>
            </a:r>
          </a:p>
          <a:p>
            <a:r>
              <a:rPr lang="en-US" sz="1800" dirty="0" smtClean="0"/>
              <a:t>be reflective about myself and my contributions as leader.</a:t>
            </a:r>
          </a:p>
          <a:p>
            <a:r>
              <a:rPr lang="en-US" sz="1800" dirty="0" smtClean="0"/>
              <a:t>I felt challenged and stretched at every workshop.  I was </a:t>
            </a:r>
          </a:p>
          <a:p>
            <a:r>
              <a:rPr lang="en-US" sz="1800" dirty="0" smtClean="0"/>
              <a:t>able to leverage my learnings to help me lead my </a:t>
            </a:r>
          </a:p>
          <a:p>
            <a:r>
              <a:rPr lang="en-US" sz="1800" dirty="0" smtClean="0"/>
              <a:t>department through a difficult transition while continuing </a:t>
            </a:r>
          </a:p>
          <a:p>
            <a:r>
              <a:rPr lang="en-US" sz="1800" dirty="0" smtClean="0"/>
              <a:t>to deliver value to my customers.  Our workshop </a:t>
            </a:r>
          </a:p>
          <a:p>
            <a:r>
              <a:rPr lang="en-US" sz="1800" dirty="0" smtClean="0"/>
              <a:t>conversations and exercises really were perfectly timed </a:t>
            </a:r>
          </a:p>
          <a:p>
            <a:r>
              <a:rPr lang="en-US" sz="1800" dirty="0" smtClean="0"/>
              <a:t>and enabled my success this year.  My sincerest thanks </a:t>
            </a:r>
          </a:p>
          <a:p>
            <a:r>
              <a:rPr lang="en-US" sz="1800" dirty="0" smtClean="0"/>
              <a:t>to our facilitators, guest speakers, and our class!</a:t>
            </a:r>
          </a:p>
          <a:p>
            <a:endParaRPr lang="en-US" sz="1800" dirty="0"/>
          </a:p>
        </p:txBody>
      </p:sp>
    </p:spTree>
  </p:cSld>
  <p:clrMapOvr>
    <a:masterClrMapping/>
  </p:clrMapOvr>
  <p:transition advClick="0" advTm="7000">
    <p:fade/>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219200"/>
          </a:xfrm>
        </p:spPr>
        <p:txBody>
          <a:bodyPr/>
          <a:lstStyle/>
          <a:p>
            <a:r>
              <a:rPr lang="en-US" dirty="0" smtClean="0"/>
              <a:t>Bryan Koch</a:t>
            </a:r>
            <a:endParaRPr lang="en-US" dirty="0"/>
          </a:p>
        </p:txBody>
      </p:sp>
      <p:sp>
        <p:nvSpPr>
          <p:cNvPr id="3" name="Content Placeholder 2"/>
          <p:cNvSpPr>
            <a:spLocks noGrp="1"/>
          </p:cNvSpPr>
          <p:nvPr>
            <p:ph idx="1"/>
          </p:nvPr>
        </p:nvSpPr>
        <p:spPr>
          <a:xfrm>
            <a:off x="457200" y="1798637"/>
            <a:ext cx="8229600" cy="4114800"/>
          </a:xfrm>
        </p:spPr>
        <p:txBody>
          <a:bodyPr/>
          <a:lstStyle/>
          <a:p>
            <a:r>
              <a:rPr lang="en-US" dirty="0" smtClean="0"/>
              <a:t>Company:  Clifton Gunderson, LLP</a:t>
            </a:r>
          </a:p>
          <a:p>
            <a:r>
              <a:rPr lang="en-US" dirty="0" smtClean="0"/>
              <a:t>RLF Experience:</a:t>
            </a:r>
            <a:endParaRPr lang="en-US" dirty="0"/>
          </a:p>
        </p:txBody>
      </p:sp>
      <p:pic>
        <p:nvPicPr>
          <p:cNvPr id="6146" name="Picture 2"/>
          <p:cNvPicPr>
            <a:picLocks noChangeAspect="1" noChangeArrowheads="1"/>
          </p:cNvPicPr>
          <p:nvPr/>
        </p:nvPicPr>
        <p:blipFill>
          <a:blip r:embed="rId2" cstate="print"/>
          <a:srcRect/>
          <a:stretch>
            <a:fillRect/>
          </a:stretch>
        </p:blipFill>
        <p:spPr bwMode="auto">
          <a:xfrm>
            <a:off x="6654555" y="3352800"/>
            <a:ext cx="1927470" cy="2657475"/>
          </a:xfrm>
          <a:prstGeom prst="rect">
            <a:avLst/>
          </a:prstGeom>
          <a:noFill/>
          <a:ln w="9525">
            <a:noFill/>
            <a:miter lim="800000"/>
            <a:headEnd/>
            <a:tailEnd/>
          </a:ln>
        </p:spPr>
      </p:pic>
      <p:sp>
        <p:nvSpPr>
          <p:cNvPr id="5" name="TextBox 4"/>
          <p:cNvSpPr txBox="1"/>
          <p:nvPr/>
        </p:nvSpPr>
        <p:spPr>
          <a:xfrm>
            <a:off x="838200" y="2971800"/>
            <a:ext cx="5814412" cy="3139321"/>
          </a:xfrm>
          <a:prstGeom prst="rect">
            <a:avLst/>
          </a:prstGeom>
          <a:noFill/>
        </p:spPr>
        <p:txBody>
          <a:bodyPr wrap="none" rtlCol="0">
            <a:spAutoFit/>
          </a:bodyPr>
          <a:lstStyle/>
          <a:p>
            <a:r>
              <a:rPr lang="en-US" sz="1800" dirty="0" smtClean="0"/>
              <a:t>Personally, the RLF environment has helped me </a:t>
            </a:r>
          </a:p>
          <a:p>
            <a:r>
              <a:rPr lang="en-US" sz="1800" dirty="0" smtClean="0"/>
              <a:t>immensely with [my layoff] situation.  I had </a:t>
            </a:r>
          </a:p>
          <a:p>
            <a:r>
              <a:rPr lang="en-US" sz="1800" dirty="0" smtClean="0"/>
              <a:t>experienced a layoff earlier in my career several years </a:t>
            </a:r>
          </a:p>
          <a:p>
            <a:r>
              <a:rPr lang="en-US" sz="1800" dirty="0" smtClean="0"/>
              <a:t>ago.  It is easy to recognize that I am better equipped </a:t>
            </a:r>
          </a:p>
          <a:p>
            <a:r>
              <a:rPr lang="en-US" sz="1800" dirty="0" smtClean="0"/>
              <a:t>to handle this current situation with what I am learning, </a:t>
            </a:r>
          </a:p>
          <a:p>
            <a:r>
              <a:rPr lang="en-US" sz="1800" dirty="0" smtClean="0"/>
              <a:t>an open perspective and exposure to so many </a:t>
            </a:r>
          </a:p>
          <a:p>
            <a:r>
              <a:rPr lang="en-US" sz="1800" dirty="0" smtClean="0"/>
              <a:t>wonderful people and concepts.  </a:t>
            </a:r>
            <a:br>
              <a:rPr lang="en-US" sz="1800" dirty="0" smtClean="0"/>
            </a:br>
            <a:r>
              <a:rPr lang="en-US" sz="1800" dirty="0" smtClean="0"/>
              <a:t/>
            </a:r>
            <a:br>
              <a:rPr lang="en-US" sz="1800" dirty="0" smtClean="0"/>
            </a:br>
            <a:r>
              <a:rPr lang="en-US" sz="1800" dirty="0" smtClean="0"/>
              <a:t>Please accept my thanks for your investment in </a:t>
            </a:r>
          </a:p>
          <a:p>
            <a:r>
              <a:rPr lang="en-US" sz="1800" dirty="0" smtClean="0"/>
              <a:t>providing such a wonderful and welcoming </a:t>
            </a:r>
          </a:p>
          <a:p>
            <a:r>
              <a:rPr lang="en-US" sz="1800" dirty="0" smtClean="0"/>
              <a:t>environment.</a:t>
            </a:r>
            <a:endParaRPr lang="en-US" sz="1800" dirty="0"/>
          </a:p>
        </p:txBody>
      </p:sp>
    </p:spTree>
  </p:cSld>
  <p:clrMapOvr>
    <a:masterClrMapping/>
  </p:clrMapOvr>
  <p:transition advClick="0" advTm="7000">
    <p:fade/>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524000"/>
          </a:xfrm>
        </p:spPr>
        <p:txBody>
          <a:bodyPr/>
          <a:lstStyle/>
          <a:p>
            <a:r>
              <a:rPr lang="en-US" dirty="0" smtClean="0"/>
              <a:t>Samantha Kraupner</a:t>
            </a:r>
            <a:endParaRPr lang="en-US" dirty="0"/>
          </a:p>
        </p:txBody>
      </p:sp>
      <p:sp>
        <p:nvSpPr>
          <p:cNvPr id="3" name="Content Placeholder 2"/>
          <p:cNvSpPr>
            <a:spLocks noGrp="1"/>
          </p:cNvSpPr>
          <p:nvPr>
            <p:ph idx="1"/>
          </p:nvPr>
        </p:nvSpPr>
        <p:spPr>
          <a:xfrm>
            <a:off x="457200" y="1798637"/>
            <a:ext cx="8229600" cy="4114800"/>
          </a:xfrm>
        </p:spPr>
        <p:txBody>
          <a:bodyPr/>
          <a:lstStyle/>
          <a:p>
            <a:r>
              <a:rPr lang="en-US" dirty="0" smtClean="0"/>
              <a:t>Company:  Acxiom</a:t>
            </a:r>
          </a:p>
          <a:p>
            <a:r>
              <a:rPr lang="en-US" dirty="0" smtClean="0"/>
              <a:t>RLF Experience:</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6781800" y="3733800"/>
            <a:ext cx="1976402" cy="2417763"/>
          </a:xfrm>
          <a:prstGeom prst="rect">
            <a:avLst/>
          </a:prstGeom>
          <a:noFill/>
          <a:ln w="9525">
            <a:noFill/>
            <a:miter lim="800000"/>
            <a:headEnd/>
            <a:tailEnd/>
          </a:ln>
        </p:spPr>
      </p:pic>
      <p:sp>
        <p:nvSpPr>
          <p:cNvPr id="5" name="TextBox 4"/>
          <p:cNvSpPr txBox="1"/>
          <p:nvPr/>
        </p:nvSpPr>
        <p:spPr>
          <a:xfrm>
            <a:off x="835804" y="2878991"/>
            <a:ext cx="7779694" cy="3293209"/>
          </a:xfrm>
          <a:prstGeom prst="rect">
            <a:avLst/>
          </a:prstGeom>
          <a:noFill/>
        </p:spPr>
        <p:txBody>
          <a:bodyPr wrap="none" rtlCol="0">
            <a:spAutoFit/>
          </a:bodyPr>
          <a:lstStyle/>
          <a:p>
            <a:r>
              <a:rPr lang="en-US" sz="1600" dirty="0" smtClean="0"/>
              <a:t>I had not heard of SIM or RLF prior to my Leader nominating me to attend this year </a:t>
            </a:r>
          </a:p>
          <a:p>
            <a:r>
              <a:rPr lang="en-US" sz="1600" dirty="0" smtClean="0"/>
              <a:t>to represent our company.  While I was honored that he thought so highly of me, I </a:t>
            </a:r>
          </a:p>
          <a:p>
            <a:r>
              <a:rPr lang="en-US" sz="1600" dirty="0" smtClean="0"/>
              <a:t>remember feeling a bit of apprehension.</a:t>
            </a:r>
          </a:p>
          <a:p>
            <a:r>
              <a:rPr lang="en-US" sz="1600" dirty="0" smtClean="0"/>
              <a:t> </a:t>
            </a:r>
          </a:p>
          <a:p>
            <a:r>
              <a:rPr lang="en-US" sz="1600" dirty="0" smtClean="0"/>
              <a:t>I can’t believe I ever doubted.  This has been a truly enlightening </a:t>
            </a:r>
          </a:p>
          <a:p>
            <a:r>
              <a:rPr lang="en-US" sz="1600" dirty="0" smtClean="0"/>
              <a:t>experience!  As we learned, whether you want to or not, </a:t>
            </a:r>
          </a:p>
          <a:p>
            <a:r>
              <a:rPr lang="en-US" sz="1600" dirty="0" smtClean="0"/>
              <a:t>everyone will leave a legacy.  I hope that I am ever improving </a:t>
            </a:r>
          </a:p>
          <a:p>
            <a:r>
              <a:rPr lang="en-US" sz="1600" dirty="0" smtClean="0"/>
              <a:t>and adding to the legacy I will leave.  I want to encourage others </a:t>
            </a:r>
          </a:p>
          <a:p>
            <a:r>
              <a:rPr lang="en-US" sz="1600" dirty="0" smtClean="0"/>
              <a:t>to find their inner compass.  I want to motivate my associates to </a:t>
            </a:r>
          </a:p>
          <a:p>
            <a:r>
              <a:rPr lang="en-US" sz="1600" dirty="0" smtClean="0"/>
              <a:t>embrace change, initiate crucial conversations and invent ideas </a:t>
            </a:r>
          </a:p>
          <a:p>
            <a:r>
              <a:rPr lang="en-US" sz="1600" dirty="0" smtClean="0"/>
              <a:t>that stick.  I yearn to share my story and give back.  RLF has </a:t>
            </a:r>
          </a:p>
          <a:p>
            <a:r>
              <a:rPr lang="en-US" sz="1600" dirty="0" smtClean="0"/>
              <a:t>changed my definition of leadership and has opened my </a:t>
            </a:r>
          </a:p>
          <a:p>
            <a:r>
              <a:rPr lang="en-US" sz="1600" dirty="0" smtClean="0"/>
              <a:t>imagination to all of the possibilities the world has to offer.</a:t>
            </a:r>
            <a:endParaRPr lang="en-US" sz="1600" dirty="0"/>
          </a:p>
        </p:txBody>
      </p:sp>
    </p:spTree>
  </p:cSld>
  <p:clrMapOvr>
    <a:masterClrMapping/>
  </p:clrMapOvr>
  <p:transition advClick="0" advTm="7000">
    <p:fade/>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524000"/>
          </a:xfrm>
        </p:spPr>
        <p:txBody>
          <a:bodyPr/>
          <a:lstStyle/>
          <a:p>
            <a:r>
              <a:rPr lang="en-US" dirty="0" smtClean="0"/>
              <a:t>Scott Lane</a:t>
            </a:r>
            <a:endParaRPr lang="en-US" dirty="0"/>
          </a:p>
        </p:txBody>
      </p:sp>
      <p:sp>
        <p:nvSpPr>
          <p:cNvPr id="3" name="Content Placeholder 2"/>
          <p:cNvSpPr>
            <a:spLocks noGrp="1"/>
          </p:cNvSpPr>
          <p:nvPr>
            <p:ph idx="1"/>
          </p:nvPr>
        </p:nvSpPr>
        <p:spPr>
          <a:xfrm>
            <a:off x="457200" y="1874837"/>
            <a:ext cx="8229600" cy="4114800"/>
          </a:xfrm>
        </p:spPr>
        <p:txBody>
          <a:bodyPr/>
          <a:lstStyle/>
          <a:p>
            <a:r>
              <a:rPr lang="en-US" dirty="0" smtClean="0"/>
              <a:t>Company:  Kraft Foods</a:t>
            </a:r>
          </a:p>
          <a:p>
            <a:r>
              <a:rPr lang="en-US" dirty="0" smtClean="0"/>
              <a:t>RLF Experience:</a:t>
            </a:r>
            <a:endParaRPr lang="en-US" dirty="0"/>
          </a:p>
        </p:txBody>
      </p:sp>
      <p:pic>
        <p:nvPicPr>
          <p:cNvPr id="23554" name="Picture 2"/>
          <p:cNvPicPr>
            <a:picLocks noChangeAspect="1" noChangeArrowheads="1"/>
          </p:cNvPicPr>
          <p:nvPr/>
        </p:nvPicPr>
        <p:blipFill>
          <a:blip r:embed="rId2" cstate="print"/>
          <a:srcRect/>
          <a:stretch>
            <a:fillRect/>
          </a:stretch>
        </p:blipFill>
        <p:spPr bwMode="auto">
          <a:xfrm>
            <a:off x="6791325" y="3657600"/>
            <a:ext cx="1895475" cy="2486025"/>
          </a:xfrm>
          <a:prstGeom prst="rect">
            <a:avLst/>
          </a:prstGeom>
          <a:noFill/>
          <a:ln w="9525">
            <a:noFill/>
            <a:miter lim="800000"/>
            <a:headEnd/>
            <a:tailEnd/>
          </a:ln>
        </p:spPr>
      </p:pic>
      <p:sp>
        <p:nvSpPr>
          <p:cNvPr id="5" name="TextBox 4"/>
          <p:cNvSpPr txBox="1"/>
          <p:nvPr/>
        </p:nvSpPr>
        <p:spPr>
          <a:xfrm>
            <a:off x="806343" y="2971800"/>
            <a:ext cx="6051657" cy="3293209"/>
          </a:xfrm>
          <a:prstGeom prst="rect">
            <a:avLst/>
          </a:prstGeom>
          <a:noFill/>
        </p:spPr>
        <p:txBody>
          <a:bodyPr wrap="none" rtlCol="0">
            <a:spAutoFit/>
          </a:bodyPr>
          <a:lstStyle/>
          <a:p>
            <a:r>
              <a:rPr lang="en-US" sz="1600" dirty="0" smtClean="0"/>
              <a:t>The program helped me by:</a:t>
            </a:r>
          </a:p>
          <a:p>
            <a:endParaRPr lang="en-US" sz="1600" dirty="0" smtClean="0"/>
          </a:p>
          <a:p>
            <a:pPr marL="342900" indent="-342900">
              <a:buFont typeface="+mj-lt"/>
              <a:buAutoNum type="arabicPeriod"/>
            </a:pPr>
            <a:r>
              <a:rPr lang="en-US" sz="1600" dirty="0" smtClean="0"/>
              <a:t>Clarifying what makes me unique, what my strengths are, </a:t>
            </a:r>
            <a:br>
              <a:rPr lang="en-US" sz="1600" dirty="0" smtClean="0"/>
            </a:br>
            <a:r>
              <a:rPr lang="en-US" sz="1600" dirty="0" smtClean="0"/>
              <a:t>what my core values are, and from those, a path to how I do </a:t>
            </a:r>
            <a:br>
              <a:rPr lang="en-US" sz="1600" dirty="0" smtClean="0"/>
            </a:br>
            <a:r>
              <a:rPr lang="en-US" sz="1600" dirty="0" smtClean="0"/>
              <a:t>make a difference and how I can make a greater difference.</a:t>
            </a:r>
          </a:p>
          <a:p>
            <a:pPr marL="342900" lvl="0" indent="-342900">
              <a:buFont typeface="+mj-lt"/>
              <a:buAutoNum type="arabicPeriod"/>
            </a:pPr>
            <a:r>
              <a:rPr lang="en-US" sz="1600" dirty="0" smtClean="0"/>
              <a:t>Giving me insight into what makes me the most happy </a:t>
            </a:r>
            <a:br>
              <a:rPr lang="en-US" sz="1600" dirty="0" smtClean="0"/>
            </a:br>
            <a:r>
              <a:rPr lang="en-US" sz="1600" dirty="0" smtClean="0"/>
              <a:t>(fulfilled), and what my definition of success going forward is.</a:t>
            </a:r>
          </a:p>
          <a:p>
            <a:pPr marL="342900" lvl="0" indent="-342900">
              <a:buFont typeface="+mj-lt"/>
              <a:buAutoNum type="arabicPeriod"/>
            </a:pPr>
            <a:r>
              <a:rPr lang="en-US" sz="1600" dirty="0" smtClean="0"/>
              <a:t>Positioning me to lead others and to give back far more of </a:t>
            </a:r>
            <a:br>
              <a:rPr lang="en-US" sz="1600" dirty="0" smtClean="0"/>
            </a:br>
            <a:r>
              <a:rPr lang="en-US" sz="1600" dirty="0" smtClean="0"/>
              <a:t>myself, my experiences, and expertise.  I am implementing </a:t>
            </a:r>
            <a:br>
              <a:rPr lang="en-US" sz="1600" dirty="0" smtClean="0"/>
            </a:br>
            <a:r>
              <a:rPr lang="en-US" sz="1600" dirty="0" smtClean="0"/>
              <a:t>this by mentoring others in Kraft and becoming a mentor in </a:t>
            </a:r>
            <a:br>
              <a:rPr lang="en-US" sz="1600" dirty="0" smtClean="0"/>
            </a:br>
            <a:r>
              <a:rPr lang="en-US" sz="1600" dirty="0" smtClean="0"/>
              <a:t>the PMI Chicagoland chapter.   I am looking for more </a:t>
            </a:r>
            <a:br>
              <a:rPr lang="en-US" sz="1600" dirty="0" smtClean="0"/>
            </a:br>
            <a:r>
              <a:rPr lang="en-US" sz="1600" dirty="0" smtClean="0"/>
              <a:t>community involvement next.  </a:t>
            </a:r>
          </a:p>
          <a:p>
            <a:endParaRPr lang="en-US" sz="1600" dirty="0"/>
          </a:p>
        </p:txBody>
      </p:sp>
    </p:spTree>
  </p:cSld>
  <p:clrMapOvr>
    <a:masterClrMapping/>
  </p:clrMapOvr>
  <p:transition advClick="0" advTm="7000">
    <p:fade/>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 Mazyck</a:t>
            </a:r>
            <a:endParaRPr lang="en-US" dirty="0"/>
          </a:p>
        </p:txBody>
      </p:sp>
      <p:sp>
        <p:nvSpPr>
          <p:cNvPr id="3" name="Content Placeholder 2"/>
          <p:cNvSpPr>
            <a:spLocks noGrp="1"/>
          </p:cNvSpPr>
          <p:nvPr>
            <p:ph idx="1"/>
          </p:nvPr>
        </p:nvSpPr>
        <p:spPr/>
        <p:txBody>
          <a:bodyPr/>
          <a:lstStyle/>
          <a:p>
            <a:r>
              <a:rPr lang="en-US" dirty="0" smtClean="0"/>
              <a:t>Company:  Sherwin-Williams</a:t>
            </a:r>
          </a:p>
          <a:p>
            <a:r>
              <a:rPr lang="en-US" dirty="0" smtClean="0"/>
              <a:t>RLF Experience:</a:t>
            </a:r>
            <a:endParaRPr lang="en-US" dirty="0"/>
          </a:p>
        </p:txBody>
      </p:sp>
      <p:pic>
        <p:nvPicPr>
          <p:cNvPr id="29698" name="Picture 2"/>
          <p:cNvPicPr>
            <a:picLocks noChangeAspect="1" noChangeArrowheads="1"/>
          </p:cNvPicPr>
          <p:nvPr/>
        </p:nvPicPr>
        <p:blipFill>
          <a:blip r:embed="rId2" cstate="print"/>
          <a:srcRect/>
          <a:stretch>
            <a:fillRect/>
          </a:stretch>
        </p:blipFill>
        <p:spPr bwMode="auto">
          <a:xfrm>
            <a:off x="6400800" y="3791136"/>
            <a:ext cx="2190750" cy="2371540"/>
          </a:xfrm>
          <a:prstGeom prst="rect">
            <a:avLst/>
          </a:prstGeom>
          <a:noFill/>
          <a:ln w="9525">
            <a:noFill/>
            <a:miter lim="800000"/>
            <a:headEnd/>
            <a:tailEnd/>
          </a:ln>
        </p:spPr>
      </p:pic>
      <p:sp>
        <p:nvSpPr>
          <p:cNvPr id="5" name="TextBox 4"/>
          <p:cNvSpPr txBox="1"/>
          <p:nvPr/>
        </p:nvSpPr>
        <p:spPr>
          <a:xfrm>
            <a:off x="838200" y="3276600"/>
            <a:ext cx="5528116" cy="2585323"/>
          </a:xfrm>
          <a:prstGeom prst="rect">
            <a:avLst/>
          </a:prstGeom>
          <a:noFill/>
        </p:spPr>
        <p:txBody>
          <a:bodyPr wrap="none" rtlCol="0">
            <a:spAutoFit/>
          </a:bodyPr>
          <a:lstStyle/>
          <a:p>
            <a:r>
              <a:rPr lang="en-US" sz="1800" dirty="0" smtClean="0"/>
              <a:t>The Regional Leadership Forum provided a great </a:t>
            </a:r>
          </a:p>
          <a:p>
            <a:r>
              <a:rPr lang="en-US" sz="1800" dirty="0" smtClean="0"/>
              <a:t>opportunity to interact with and learn from an </a:t>
            </a:r>
          </a:p>
          <a:p>
            <a:r>
              <a:rPr lang="en-US" sz="1800" dirty="0" smtClean="0"/>
              <a:t>impressive group of delegates. I gained a new </a:t>
            </a:r>
          </a:p>
          <a:p>
            <a:r>
              <a:rPr lang="en-US" sz="1800" dirty="0" smtClean="0"/>
              <a:t>awareness of the important role effective leadership </a:t>
            </a:r>
          </a:p>
          <a:p>
            <a:r>
              <a:rPr lang="en-US" sz="1800" dirty="0" smtClean="0"/>
              <a:t>plays in motivating others to meet individual and </a:t>
            </a:r>
          </a:p>
          <a:p>
            <a:r>
              <a:rPr lang="en-US" sz="1800" dirty="0" smtClean="0"/>
              <a:t>corporate goals. The personal and professional </a:t>
            </a:r>
          </a:p>
          <a:p>
            <a:r>
              <a:rPr lang="en-US" sz="1800" dirty="0" smtClean="0"/>
              <a:t>growth I’ve gained though my participation in RLF </a:t>
            </a:r>
          </a:p>
          <a:p>
            <a:r>
              <a:rPr lang="en-US" sz="1800" dirty="0" smtClean="0"/>
              <a:t>will reflect positive outcomes for my family as well </a:t>
            </a:r>
          </a:p>
          <a:p>
            <a:r>
              <a:rPr lang="en-US" sz="1800" dirty="0" smtClean="0"/>
              <a:t>as the Sherman-Williams organization. </a:t>
            </a:r>
            <a:endParaRPr lang="en-US" sz="1800" dirty="0"/>
          </a:p>
        </p:txBody>
      </p:sp>
    </p:spTree>
  </p:cSld>
  <p:clrMapOvr>
    <a:masterClrMapping/>
  </p:clrMapOvr>
  <p:transition advClick="0" advTm="7000">
    <p:fade/>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3479"/>
            <a:ext cx="8229600" cy="1524000"/>
          </a:xfrm>
        </p:spPr>
        <p:txBody>
          <a:bodyPr/>
          <a:lstStyle/>
          <a:p>
            <a:r>
              <a:rPr lang="en-US" dirty="0" smtClean="0"/>
              <a:t>Mark Meunier</a:t>
            </a:r>
            <a:endParaRPr lang="en-US" dirty="0"/>
          </a:p>
        </p:txBody>
      </p:sp>
      <p:sp>
        <p:nvSpPr>
          <p:cNvPr id="3" name="Content Placeholder 2"/>
          <p:cNvSpPr>
            <a:spLocks noGrp="1"/>
          </p:cNvSpPr>
          <p:nvPr>
            <p:ph idx="1"/>
          </p:nvPr>
        </p:nvSpPr>
        <p:spPr>
          <a:xfrm>
            <a:off x="457200" y="1859716"/>
            <a:ext cx="8229600" cy="4114800"/>
          </a:xfrm>
        </p:spPr>
        <p:txBody>
          <a:bodyPr/>
          <a:lstStyle/>
          <a:p>
            <a:r>
              <a:rPr lang="en-US" dirty="0" smtClean="0"/>
              <a:t>Company:  Northwestern Mutual</a:t>
            </a:r>
          </a:p>
          <a:p>
            <a:r>
              <a:rPr lang="en-US" dirty="0" smtClean="0"/>
              <a:t>RLF Experience:</a:t>
            </a:r>
            <a:endParaRPr lang="en-US" dirty="0"/>
          </a:p>
        </p:txBody>
      </p:sp>
      <p:pic>
        <p:nvPicPr>
          <p:cNvPr id="17410" name="Picture 2"/>
          <p:cNvPicPr>
            <a:picLocks noChangeAspect="1" noChangeArrowheads="1"/>
          </p:cNvPicPr>
          <p:nvPr/>
        </p:nvPicPr>
        <p:blipFill>
          <a:blip r:embed="rId2" cstate="print"/>
          <a:srcRect/>
          <a:stretch>
            <a:fillRect/>
          </a:stretch>
        </p:blipFill>
        <p:spPr bwMode="auto">
          <a:xfrm>
            <a:off x="6653814" y="3352800"/>
            <a:ext cx="1956786" cy="2790826"/>
          </a:xfrm>
          <a:prstGeom prst="rect">
            <a:avLst/>
          </a:prstGeom>
          <a:noFill/>
          <a:ln w="9525">
            <a:noFill/>
            <a:miter lim="800000"/>
            <a:headEnd/>
            <a:tailEnd/>
          </a:ln>
        </p:spPr>
      </p:pic>
      <p:sp>
        <p:nvSpPr>
          <p:cNvPr id="5" name="TextBox 4"/>
          <p:cNvSpPr txBox="1"/>
          <p:nvPr/>
        </p:nvSpPr>
        <p:spPr>
          <a:xfrm>
            <a:off x="824265" y="2956679"/>
            <a:ext cx="5904180" cy="3139321"/>
          </a:xfrm>
          <a:prstGeom prst="rect">
            <a:avLst/>
          </a:prstGeom>
          <a:noFill/>
        </p:spPr>
        <p:txBody>
          <a:bodyPr wrap="none" rtlCol="0">
            <a:spAutoFit/>
          </a:bodyPr>
          <a:lstStyle/>
          <a:p>
            <a:r>
              <a:rPr lang="en-US" sz="1800" dirty="0" smtClean="0"/>
              <a:t>RLF re-introduced me to reading.  It also expanded my </a:t>
            </a:r>
          </a:p>
          <a:p>
            <a:r>
              <a:rPr lang="en-US" sz="1800" dirty="0" smtClean="0"/>
              <a:t>network of business colleagues that I can reach out to </a:t>
            </a:r>
          </a:p>
          <a:p>
            <a:r>
              <a:rPr lang="en-US" sz="1800" dirty="0" smtClean="0"/>
              <a:t>for input, ideas, and reflections.  It provided opportunity </a:t>
            </a:r>
          </a:p>
          <a:p>
            <a:r>
              <a:rPr lang="en-US" sz="1800" dirty="0" smtClean="0"/>
              <a:t>to step out of some of my comfort zones. It provided a </a:t>
            </a:r>
          </a:p>
          <a:p>
            <a:r>
              <a:rPr lang="en-US" sz="1800" dirty="0" smtClean="0"/>
              <a:t>forum or venue where I could take the time to think and </a:t>
            </a:r>
          </a:p>
          <a:p>
            <a:r>
              <a:rPr lang="en-US" sz="1800" dirty="0" smtClean="0"/>
              <a:t>provided a wide array of additional perspectives that I </a:t>
            </a:r>
          </a:p>
          <a:p>
            <a:r>
              <a:rPr lang="en-US" sz="1800" dirty="0" smtClean="0"/>
              <a:t>would not have on my own. I found the experience </a:t>
            </a:r>
          </a:p>
          <a:p>
            <a:r>
              <a:rPr lang="en-US" sz="1800" dirty="0" smtClean="0"/>
              <a:t>rewarding and fulfilling, if not exhausting at times.  I </a:t>
            </a:r>
          </a:p>
          <a:p>
            <a:r>
              <a:rPr lang="en-US" sz="1800" dirty="0" smtClean="0"/>
              <a:t>also found it to be much more introspective than I could </a:t>
            </a:r>
          </a:p>
          <a:p>
            <a:r>
              <a:rPr lang="en-US" sz="1800" dirty="0" smtClean="0"/>
              <a:t>have anticipated before the program began.  This was </a:t>
            </a:r>
          </a:p>
          <a:p>
            <a:r>
              <a:rPr lang="en-US" sz="1800" dirty="0" smtClean="0"/>
              <a:t>truly the most valuable aspect to me.</a:t>
            </a:r>
            <a:endParaRPr lang="en-US" sz="1800" dirty="0"/>
          </a:p>
        </p:txBody>
      </p:sp>
    </p:spTree>
  </p:cSld>
  <p:clrMapOvr>
    <a:masterClrMapping/>
  </p:clrMapOvr>
  <p:transition advClick="0" advTm="7000">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447800"/>
            <a:ext cx="8229600" cy="2667000"/>
          </a:xfrm>
        </p:spPr>
        <p:txBody>
          <a:bodyPr>
            <a:normAutofit/>
          </a:bodyPr>
          <a:lstStyle/>
          <a:p>
            <a:r>
              <a:rPr lang="en-US" dirty="0" smtClean="0"/>
              <a:t>God has given us 2 eyes and 2 ears but only 1 mouth for a reason.</a:t>
            </a:r>
            <a:endParaRPr lang="en-US" dirty="0"/>
          </a:p>
        </p:txBody>
      </p:sp>
      <p:sp>
        <p:nvSpPr>
          <p:cNvPr id="5" name="TextBox 4"/>
          <p:cNvSpPr txBox="1"/>
          <p:nvPr/>
        </p:nvSpPr>
        <p:spPr>
          <a:xfrm>
            <a:off x="5865708" y="4201180"/>
            <a:ext cx="2416624" cy="523220"/>
          </a:xfrm>
          <a:prstGeom prst="rect">
            <a:avLst/>
          </a:prstGeom>
          <a:noFill/>
        </p:spPr>
        <p:txBody>
          <a:bodyPr wrap="none" rtlCol="0">
            <a:spAutoFit/>
          </a:bodyPr>
          <a:lstStyle/>
          <a:p>
            <a:r>
              <a:rPr lang="en-US" dirty="0" smtClean="0"/>
              <a:t>- Sam Valanju</a:t>
            </a:r>
            <a:endParaRPr lang="en-US" dirty="0"/>
          </a:p>
        </p:txBody>
      </p:sp>
    </p:spTree>
  </p:cSld>
  <p:clrMapOvr>
    <a:masterClrMapping/>
  </p:clrMapOvr>
  <p:transition advClick="0" advTm="7000">
    <p:fade/>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524000"/>
          </a:xfrm>
        </p:spPr>
        <p:txBody>
          <a:bodyPr/>
          <a:lstStyle/>
          <a:p>
            <a:r>
              <a:rPr lang="en-US" dirty="0" smtClean="0"/>
              <a:t>Sarada Mohapatra</a:t>
            </a:r>
            <a:endParaRPr lang="en-US" dirty="0"/>
          </a:p>
        </p:txBody>
      </p:sp>
      <p:sp>
        <p:nvSpPr>
          <p:cNvPr id="3" name="Content Placeholder 2"/>
          <p:cNvSpPr>
            <a:spLocks noGrp="1"/>
          </p:cNvSpPr>
          <p:nvPr>
            <p:ph idx="1"/>
          </p:nvPr>
        </p:nvSpPr>
        <p:spPr>
          <a:xfrm>
            <a:off x="457200" y="2027237"/>
            <a:ext cx="8229600" cy="4114800"/>
          </a:xfrm>
        </p:spPr>
        <p:txBody>
          <a:bodyPr/>
          <a:lstStyle/>
          <a:p>
            <a:r>
              <a:rPr lang="en-US" dirty="0" smtClean="0"/>
              <a:t>Company:  Henry Pratt Company</a:t>
            </a:r>
          </a:p>
          <a:p>
            <a:r>
              <a:rPr lang="en-US" dirty="0" smtClean="0"/>
              <a:t>RLF Experience:</a:t>
            </a:r>
            <a:endParaRPr lang="en-US" dirty="0"/>
          </a:p>
        </p:txBody>
      </p:sp>
      <p:pic>
        <p:nvPicPr>
          <p:cNvPr id="21506" name="Picture 2"/>
          <p:cNvPicPr>
            <a:picLocks noChangeAspect="1" noChangeArrowheads="1"/>
          </p:cNvPicPr>
          <p:nvPr/>
        </p:nvPicPr>
        <p:blipFill>
          <a:blip r:embed="rId2" cstate="print"/>
          <a:srcRect/>
          <a:stretch>
            <a:fillRect/>
          </a:stretch>
        </p:blipFill>
        <p:spPr bwMode="auto">
          <a:xfrm>
            <a:off x="6324600" y="3886200"/>
            <a:ext cx="2248958" cy="2381250"/>
          </a:xfrm>
          <a:prstGeom prst="rect">
            <a:avLst/>
          </a:prstGeom>
          <a:noFill/>
          <a:ln w="9525">
            <a:noFill/>
            <a:miter lim="800000"/>
            <a:headEnd/>
            <a:tailEnd/>
          </a:ln>
        </p:spPr>
      </p:pic>
      <p:sp>
        <p:nvSpPr>
          <p:cNvPr id="5" name="TextBox 4"/>
          <p:cNvSpPr txBox="1"/>
          <p:nvPr/>
        </p:nvSpPr>
        <p:spPr>
          <a:xfrm>
            <a:off x="838200" y="3124200"/>
            <a:ext cx="7554247" cy="2862322"/>
          </a:xfrm>
          <a:prstGeom prst="rect">
            <a:avLst/>
          </a:prstGeom>
          <a:noFill/>
        </p:spPr>
        <p:txBody>
          <a:bodyPr wrap="none" rtlCol="0">
            <a:spAutoFit/>
          </a:bodyPr>
          <a:lstStyle/>
          <a:p>
            <a:r>
              <a:rPr lang="en-US" sz="1800" dirty="0" smtClean="0"/>
              <a:t>After being a manager for 15 years with a MBA along the way, I was not </a:t>
            </a:r>
          </a:p>
          <a:p>
            <a:r>
              <a:rPr lang="en-US" sz="1800" dirty="0" smtClean="0"/>
              <a:t>too sure whether time and effort for RLF would be </a:t>
            </a:r>
          </a:p>
          <a:p>
            <a:r>
              <a:rPr lang="en-US" sz="1800" dirty="0" smtClean="0"/>
              <a:t>worth it.  After completing the program I am glad </a:t>
            </a:r>
          </a:p>
          <a:p>
            <a:r>
              <a:rPr lang="en-US" sz="1800" dirty="0" smtClean="0"/>
              <a:t>that I signed up. The program allowed me to learn </a:t>
            </a:r>
          </a:p>
          <a:p>
            <a:r>
              <a:rPr lang="en-US" sz="1800" dirty="0" smtClean="0"/>
              <a:t>a lot about leadership and provided me the tools </a:t>
            </a:r>
          </a:p>
          <a:p>
            <a:r>
              <a:rPr lang="en-US" sz="1800" dirty="0" smtClean="0"/>
              <a:t>and perspectives to do a self-assessment of my </a:t>
            </a:r>
          </a:p>
          <a:p>
            <a:r>
              <a:rPr lang="en-US" sz="1800" dirty="0" smtClean="0"/>
              <a:t>strengths and weaknesses as a leader. I got to </a:t>
            </a:r>
          </a:p>
          <a:p>
            <a:r>
              <a:rPr lang="en-US" sz="1800" dirty="0" smtClean="0"/>
              <a:t>know a lot of smart people who all had something </a:t>
            </a:r>
          </a:p>
          <a:p>
            <a:r>
              <a:rPr lang="en-US" sz="1800" dirty="0" smtClean="0"/>
              <a:t>I could admire and learn. </a:t>
            </a:r>
          </a:p>
          <a:p>
            <a:endParaRPr lang="en-US" sz="1800" dirty="0"/>
          </a:p>
        </p:txBody>
      </p:sp>
    </p:spTree>
  </p:cSld>
  <p:clrMapOvr>
    <a:masterClrMapping/>
  </p:clrMapOvr>
  <p:transition advClick="0" advTm="7000">
    <p:fade/>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Brad Nisius</a:t>
            </a:r>
            <a:endParaRPr lang="en-US" dirty="0"/>
          </a:p>
        </p:txBody>
      </p:sp>
      <p:sp>
        <p:nvSpPr>
          <p:cNvPr id="3" name="Content Placeholder 2"/>
          <p:cNvSpPr>
            <a:spLocks noGrp="1"/>
          </p:cNvSpPr>
          <p:nvPr>
            <p:ph idx="1"/>
          </p:nvPr>
        </p:nvSpPr>
        <p:spPr/>
        <p:txBody>
          <a:bodyPr/>
          <a:lstStyle/>
          <a:p>
            <a:r>
              <a:rPr lang="en-US" dirty="0" smtClean="0"/>
              <a:t>Company:  American Enterprise Group</a:t>
            </a:r>
          </a:p>
          <a:p>
            <a:r>
              <a:rPr lang="en-US" dirty="0" smtClean="0"/>
              <a:t>RLF Experience:</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6629400" y="3657600"/>
            <a:ext cx="1904453" cy="2705100"/>
          </a:xfrm>
          <a:prstGeom prst="rect">
            <a:avLst/>
          </a:prstGeom>
          <a:noFill/>
          <a:ln w="9525">
            <a:noFill/>
            <a:miter lim="800000"/>
            <a:headEnd/>
            <a:tailEnd/>
          </a:ln>
        </p:spPr>
      </p:pic>
      <p:sp>
        <p:nvSpPr>
          <p:cNvPr id="5" name="TextBox 4"/>
          <p:cNvSpPr txBox="1"/>
          <p:nvPr/>
        </p:nvSpPr>
        <p:spPr>
          <a:xfrm>
            <a:off x="838200" y="3352800"/>
            <a:ext cx="2935419" cy="400110"/>
          </a:xfrm>
          <a:prstGeom prst="rect">
            <a:avLst/>
          </a:prstGeom>
          <a:noFill/>
        </p:spPr>
        <p:txBody>
          <a:bodyPr wrap="none" rtlCol="0">
            <a:spAutoFit/>
          </a:bodyPr>
          <a:lstStyle/>
          <a:p>
            <a:r>
              <a:rPr lang="en-US" sz="2000" dirty="0" smtClean="0"/>
              <a:t>Enjoyed the experience.</a:t>
            </a:r>
            <a:endParaRPr lang="en-US" sz="2000" dirty="0"/>
          </a:p>
        </p:txBody>
      </p:sp>
    </p:spTree>
  </p:cSld>
  <p:clrMapOvr>
    <a:masterClrMapping/>
  </p:clrMapOvr>
  <p:transition advClick="0" advTm="7000">
    <p:fade/>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Larisa Popadiuk</a:t>
            </a:r>
            <a:endParaRPr lang="en-US" dirty="0"/>
          </a:p>
        </p:txBody>
      </p:sp>
      <p:sp>
        <p:nvSpPr>
          <p:cNvPr id="3" name="Content Placeholder 2"/>
          <p:cNvSpPr>
            <a:spLocks noGrp="1"/>
          </p:cNvSpPr>
          <p:nvPr>
            <p:ph idx="1"/>
          </p:nvPr>
        </p:nvSpPr>
        <p:spPr/>
        <p:txBody>
          <a:bodyPr/>
          <a:lstStyle/>
          <a:p>
            <a:r>
              <a:rPr lang="en-US" dirty="0" smtClean="0"/>
              <a:t>Company:   Sherwin-Williams</a:t>
            </a:r>
          </a:p>
          <a:p>
            <a:r>
              <a:rPr lang="en-US" dirty="0" smtClean="0"/>
              <a:t>RLF Experience:</a:t>
            </a:r>
            <a:endParaRPr lang="en-US" dirty="0"/>
          </a:p>
        </p:txBody>
      </p:sp>
      <p:pic>
        <p:nvPicPr>
          <p:cNvPr id="16386" name="Picture 2"/>
          <p:cNvPicPr>
            <a:picLocks noChangeAspect="1" noChangeArrowheads="1"/>
          </p:cNvPicPr>
          <p:nvPr/>
        </p:nvPicPr>
        <p:blipFill>
          <a:blip r:embed="rId2" cstate="print"/>
          <a:srcRect/>
          <a:stretch>
            <a:fillRect/>
          </a:stretch>
        </p:blipFill>
        <p:spPr bwMode="auto">
          <a:xfrm>
            <a:off x="6397824" y="3505200"/>
            <a:ext cx="2136576" cy="2637245"/>
          </a:xfrm>
          <a:prstGeom prst="rect">
            <a:avLst/>
          </a:prstGeom>
          <a:noFill/>
          <a:ln w="9525">
            <a:noFill/>
            <a:miter lim="800000"/>
            <a:headEnd/>
            <a:tailEnd/>
          </a:ln>
        </p:spPr>
      </p:pic>
      <p:sp>
        <p:nvSpPr>
          <p:cNvPr id="5" name="TextBox 4"/>
          <p:cNvSpPr txBox="1"/>
          <p:nvPr/>
        </p:nvSpPr>
        <p:spPr>
          <a:xfrm>
            <a:off x="838200" y="3315831"/>
            <a:ext cx="5644494" cy="2246769"/>
          </a:xfrm>
          <a:prstGeom prst="rect">
            <a:avLst/>
          </a:prstGeom>
          <a:noFill/>
        </p:spPr>
        <p:txBody>
          <a:bodyPr wrap="none" rtlCol="0">
            <a:spAutoFit/>
          </a:bodyPr>
          <a:lstStyle/>
          <a:p>
            <a:r>
              <a:rPr lang="en-US" sz="2000" dirty="0" smtClean="0"/>
              <a:t>The RLF experience has provided me with an </a:t>
            </a:r>
          </a:p>
          <a:p>
            <a:r>
              <a:rPr lang="en-US" sz="2000" dirty="0" smtClean="0"/>
              <a:t>opportunity to understand leadership on a </a:t>
            </a:r>
          </a:p>
          <a:p>
            <a:r>
              <a:rPr lang="en-US" sz="2000" dirty="0" smtClean="0"/>
              <a:t>more personal level.  It's helped me understand </a:t>
            </a:r>
          </a:p>
          <a:p>
            <a:r>
              <a:rPr lang="en-US" sz="2000" dirty="0" smtClean="0"/>
              <a:t>my strengths and how to leverage them for the </a:t>
            </a:r>
          </a:p>
          <a:p>
            <a:r>
              <a:rPr lang="en-US" sz="2000" dirty="0" smtClean="0"/>
              <a:t>best outcome in given situations.  I value the </a:t>
            </a:r>
          </a:p>
          <a:p>
            <a:r>
              <a:rPr lang="en-US" sz="2000" dirty="0" smtClean="0"/>
              <a:t>advice I've been given and the new friendships </a:t>
            </a:r>
          </a:p>
          <a:p>
            <a:r>
              <a:rPr lang="en-US" sz="2000" dirty="0" smtClean="0"/>
              <a:t>I formed over the past several months.   </a:t>
            </a:r>
            <a:endParaRPr lang="en-US" sz="2000" dirty="0"/>
          </a:p>
        </p:txBody>
      </p:sp>
    </p:spTree>
  </p:cSld>
  <p:clrMapOvr>
    <a:masterClrMapping/>
  </p:clrMapOvr>
  <p:transition advClick="0" advTm="7000">
    <p:fade/>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5599"/>
            <a:ext cx="8229600" cy="982682"/>
          </a:xfrm>
        </p:spPr>
        <p:txBody>
          <a:bodyPr/>
          <a:lstStyle/>
          <a:p>
            <a:r>
              <a:rPr lang="en-US" dirty="0" smtClean="0"/>
              <a:t>Boris Psakhis</a:t>
            </a:r>
            <a:endParaRPr lang="en-US" dirty="0"/>
          </a:p>
        </p:txBody>
      </p:sp>
      <p:sp>
        <p:nvSpPr>
          <p:cNvPr id="3" name="Content Placeholder 2"/>
          <p:cNvSpPr>
            <a:spLocks noGrp="1"/>
          </p:cNvSpPr>
          <p:nvPr>
            <p:ph idx="1"/>
          </p:nvPr>
        </p:nvSpPr>
        <p:spPr>
          <a:xfrm>
            <a:off x="457200" y="1610518"/>
            <a:ext cx="8229600" cy="4114800"/>
          </a:xfrm>
        </p:spPr>
        <p:txBody>
          <a:bodyPr/>
          <a:lstStyle/>
          <a:p>
            <a:r>
              <a:rPr lang="en-US" dirty="0" smtClean="0"/>
              <a:t>Company:  Penske Corporation</a:t>
            </a:r>
          </a:p>
          <a:p>
            <a:r>
              <a:rPr lang="en-US" dirty="0" smtClean="0"/>
              <a:t>RLF Experience:</a:t>
            </a:r>
            <a:endParaRPr lang="en-US" dirty="0"/>
          </a:p>
        </p:txBody>
      </p:sp>
      <p:pic>
        <p:nvPicPr>
          <p:cNvPr id="4100" name="Picture 4"/>
          <p:cNvPicPr>
            <a:picLocks noChangeAspect="1" noChangeArrowheads="1"/>
          </p:cNvPicPr>
          <p:nvPr/>
        </p:nvPicPr>
        <p:blipFill>
          <a:blip r:embed="rId2" cstate="print"/>
          <a:srcRect/>
          <a:stretch>
            <a:fillRect/>
          </a:stretch>
        </p:blipFill>
        <p:spPr bwMode="auto">
          <a:xfrm>
            <a:off x="6477000" y="4090738"/>
            <a:ext cx="2114550" cy="2281488"/>
          </a:xfrm>
          <a:prstGeom prst="rect">
            <a:avLst/>
          </a:prstGeom>
          <a:noFill/>
          <a:ln w="9525">
            <a:noFill/>
            <a:miter lim="800000"/>
            <a:headEnd/>
            <a:tailEnd/>
          </a:ln>
        </p:spPr>
      </p:pic>
      <p:sp>
        <p:nvSpPr>
          <p:cNvPr id="5" name="TextBox 4"/>
          <p:cNvSpPr txBox="1"/>
          <p:nvPr/>
        </p:nvSpPr>
        <p:spPr>
          <a:xfrm>
            <a:off x="838200" y="2707481"/>
            <a:ext cx="8131393" cy="3693319"/>
          </a:xfrm>
          <a:prstGeom prst="rect">
            <a:avLst/>
          </a:prstGeom>
          <a:noFill/>
        </p:spPr>
        <p:txBody>
          <a:bodyPr wrap="none" rtlCol="0">
            <a:spAutoFit/>
          </a:bodyPr>
          <a:lstStyle/>
          <a:p>
            <a:r>
              <a:rPr lang="en-US" sz="1800" dirty="0" smtClean="0"/>
              <a:t>RLF gave me a new, more complex and softer perspective on life.  It </a:t>
            </a:r>
          </a:p>
          <a:p>
            <a:r>
              <a:rPr lang="en-US" sz="1800" dirty="0" smtClean="0"/>
              <a:t>changed the way I think about certain situations, carry tough conversations </a:t>
            </a:r>
          </a:p>
          <a:p>
            <a:r>
              <a:rPr lang="en-US" sz="1800" dirty="0" smtClean="0"/>
              <a:t>and value people’s friendships and relationships.  For me, it is the exploration </a:t>
            </a:r>
          </a:p>
          <a:p>
            <a:r>
              <a:rPr lang="en-US" sz="1800" dirty="0" smtClean="0"/>
              <a:t>of the “soft” aspect, the emotional intelligence, that was the most valuable </a:t>
            </a:r>
          </a:p>
          <a:p>
            <a:r>
              <a:rPr lang="en-US" sz="1800" dirty="0" smtClean="0"/>
              <a:t>part of the program.  </a:t>
            </a:r>
          </a:p>
          <a:p>
            <a:r>
              <a:rPr lang="en-US" sz="1800" dirty="0" smtClean="0"/>
              <a:t> </a:t>
            </a:r>
          </a:p>
          <a:p>
            <a:r>
              <a:rPr lang="en-US" sz="1800" dirty="0" smtClean="0"/>
              <a:t>I feel privileged to have been able to get to know all </a:t>
            </a:r>
          </a:p>
          <a:p>
            <a:r>
              <a:rPr lang="en-US" sz="1800" dirty="0" smtClean="0"/>
              <a:t>of my classmates and to be able to spend so much </a:t>
            </a:r>
          </a:p>
          <a:p>
            <a:r>
              <a:rPr lang="en-US" sz="1800" dirty="0" smtClean="0"/>
              <a:t>time together, growing together and learning from </a:t>
            </a:r>
          </a:p>
          <a:p>
            <a:r>
              <a:rPr lang="en-US" sz="1800" dirty="0" smtClean="0"/>
              <a:t>each other.  The friendships and relationships that </a:t>
            </a:r>
          </a:p>
          <a:p>
            <a:r>
              <a:rPr lang="en-US" sz="1800" dirty="0" smtClean="0"/>
              <a:t>were formed during this journey will last a lifetime.  </a:t>
            </a:r>
          </a:p>
          <a:p>
            <a:r>
              <a:rPr lang="en-US" sz="1800" dirty="0" smtClean="0"/>
              <a:t>To all, as well as Cliff and Scott, I say, “Thank you!”</a:t>
            </a:r>
          </a:p>
          <a:p>
            <a:endParaRPr lang="en-US" sz="1800" dirty="0"/>
          </a:p>
        </p:txBody>
      </p:sp>
    </p:spTree>
  </p:cSld>
  <p:clrMapOvr>
    <a:masterClrMapping/>
  </p:clrMapOvr>
  <p:transition advClick="0" advTm="7000">
    <p:fade/>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Terri Rundell</a:t>
            </a:r>
            <a:endParaRPr lang="en-US" dirty="0"/>
          </a:p>
        </p:txBody>
      </p:sp>
      <p:sp>
        <p:nvSpPr>
          <p:cNvPr id="3" name="Content Placeholder 2"/>
          <p:cNvSpPr>
            <a:spLocks noGrp="1"/>
          </p:cNvSpPr>
          <p:nvPr>
            <p:ph idx="1"/>
          </p:nvPr>
        </p:nvSpPr>
        <p:spPr/>
        <p:txBody>
          <a:bodyPr/>
          <a:lstStyle/>
          <a:p>
            <a:r>
              <a:rPr lang="en-US" dirty="0" smtClean="0"/>
              <a:t>Company:  Northwestern Mutual</a:t>
            </a:r>
          </a:p>
          <a:p>
            <a:r>
              <a:rPr lang="en-US" dirty="0" smtClean="0"/>
              <a:t>RLF Experience:</a:t>
            </a:r>
            <a:endParaRPr lang="en-US" dirty="0"/>
          </a:p>
        </p:txBody>
      </p:sp>
      <p:pic>
        <p:nvPicPr>
          <p:cNvPr id="28674" name="Picture 2"/>
          <p:cNvPicPr>
            <a:picLocks noChangeAspect="1" noChangeArrowheads="1"/>
          </p:cNvPicPr>
          <p:nvPr/>
        </p:nvPicPr>
        <p:blipFill>
          <a:blip r:embed="rId2" cstate="print"/>
          <a:srcRect/>
          <a:stretch>
            <a:fillRect/>
          </a:stretch>
        </p:blipFill>
        <p:spPr bwMode="auto">
          <a:xfrm>
            <a:off x="6248400" y="3399608"/>
            <a:ext cx="2099498" cy="2858317"/>
          </a:xfrm>
          <a:prstGeom prst="rect">
            <a:avLst/>
          </a:prstGeom>
          <a:noFill/>
          <a:ln w="9525">
            <a:noFill/>
            <a:miter lim="800000"/>
            <a:headEnd/>
            <a:tailEnd/>
          </a:ln>
        </p:spPr>
      </p:pic>
      <p:sp>
        <p:nvSpPr>
          <p:cNvPr id="5" name="TextBox 4"/>
          <p:cNvSpPr txBox="1"/>
          <p:nvPr/>
        </p:nvSpPr>
        <p:spPr>
          <a:xfrm>
            <a:off x="762000" y="3352800"/>
            <a:ext cx="5420715" cy="1631216"/>
          </a:xfrm>
          <a:prstGeom prst="rect">
            <a:avLst/>
          </a:prstGeom>
          <a:noFill/>
        </p:spPr>
        <p:txBody>
          <a:bodyPr wrap="none" rtlCol="0">
            <a:spAutoFit/>
          </a:bodyPr>
          <a:lstStyle/>
          <a:p>
            <a:pPr marL="285750" indent="-285750">
              <a:buFont typeface="Arial" pitchFamily="34" charset="0"/>
              <a:buChar char="•"/>
            </a:pPr>
            <a:r>
              <a:rPr lang="en-US" sz="2000" dirty="0" smtClean="0"/>
              <a:t>I’m practicing being the leader my future </a:t>
            </a:r>
            <a:br>
              <a:rPr lang="en-US" sz="2000" dirty="0" smtClean="0"/>
            </a:br>
            <a:r>
              <a:rPr lang="en-US" sz="2000" dirty="0" smtClean="0"/>
              <a:t>self would be proud of.  </a:t>
            </a:r>
          </a:p>
          <a:p>
            <a:pPr marL="285750" indent="-285750"/>
            <a:r>
              <a:rPr lang="en-US" sz="2000" dirty="0" smtClean="0"/>
              <a:t> </a:t>
            </a:r>
          </a:p>
          <a:p>
            <a:pPr marL="285750" indent="-285750">
              <a:buFont typeface="Arial" pitchFamily="34" charset="0"/>
              <a:buChar char="•"/>
            </a:pPr>
            <a:r>
              <a:rPr lang="en-US" sz="2000" dirty="0" smtClean="0"/>
              <a:t>Inspire Passion.  Act Boldly.  Serve Humbly.</a:t>
            </a:r>
          </a:p>
          <a:p>
            <a:endParaRPr lang="en-US" sz="2000" dirty="0"/>
          </a:p>
        </p:txBody>
      </p:sp>
    </p:spTree>
  </p:cSld>
  <p:clrMapOvr>
    <a:masterClrMapping/>
  </p:clrMapOvr>
  <p:transition advClick="0" advTm="7000">
    <p:fade/>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Bruce Schmidt</a:t>
            </a:r>
            <a:endParaRPr lang="en-US" dirty="0"/>
          </a:p>
        </p:txBody>
      </p:sp>
      <p:sp>
        <p:nvSpPr>
          <p:cNvPr id="3" name="Content Placeholder 2"/>
          <p:cNvSpPr>
            <a:spLocks noGrp="1"/>
          </p:cNvSpPr>
          <p:nvPr>
            <p:ph idx="1"/>
          </p:nvPr>
        </p:nvSpPr>
        <p:spPr/>
        <p:txBody>
          <a:bodyPr/>
          <a:lstStyle/>
          <a:p>
            <a:r>
              <a:rPr lang="en-US" dirty="0" smtClean="0"/>
              <a:t>Company:  We Energies</a:t>
            </a:r>
          </a:p>
          <a:p>
            <a:r>
              <a:rPr lang="en-US" dirty="0" smtClean="0"/>
              <a:t>RLF Experience:</a:t>
            </a:r>
            <a:endParaRPr lang="en-US" dirty="0"/>
          </a:p>
        </p:txBody>
      </p:sp>
      <p:pic>
        <p:nvPicPr>
          <p:cNvPr id="5122" name="Picture 2"/>
          <p:cNvPicPr>
            <a:picLocks noChangeAspect="1" noChangeArrowheads="1"/>
          </p:cNvPicPr>
          <p:nvPr/>
        </p:nvPicPr>
        <p:blipFill>
          <a:blip r:embed="rId2" cstate="print"/>
          <a:srcRect/>
          <a:stretch>
            <a:fillRect/>
          </a:stretch>
        </p:blipFill>
        <p:spPr bwMode="auto">
          <a:xfrm>
            <a:off x="6477000" y="3733800"/>
            <a:ext cx="2038350" cy="2409825"/>
          </a:xfrm>
          <a:prstGeom prst="rect">
            <a:avLst/>
          </a:prstGeom>
          <a:noFill/>
          <a:ln w="9525">
            <a:noFill/>
            <a:miter lim="800000"/>
            <a:headEnd/>
            <a:tailEnd/>
          </a:ln>
        </p:spPr>
      </p:pic>
      <p:sp>
        <p:nvSpPr>
          <p:cNvPr id="5" name="TextBox 4"/>
          <p:cNvSpPr txBox="1"/>
          <p:nvPr/>
        </p:nvSpPr>
        <p:spPr>
          <a:xfrm>
            <a:off x="838200" y="3276600"/>
            <a:ext cx="5566011" cy="2769989"/>
          </a:xfrm>
          <a:prstGeom prst="rect">
            <a:avLst/>
          </a:prstGeom>
          <a:noFill/>
        </p:spPr>
        <p:txBody>
          <a:bodyPr wrap="none" rtlCol="0">
            <a:spAutoFit/>
          </a:bodyPr>
          <a:lstStyle/>
          <a:p>
            <a:pPr marL="284163" indent="-284163">
              <a:buFont typeface="Arial" pitchFamily="34" charset="0"/>
              <a:buChar char="•"/>
            </a:pPr>
            <a:r>
              <a:rPr lang="en-US" sz="2200" dirty="0" smtClean="0"/>
              <a:t>Leadership is not just reading books.</a:t>
            </a:r>
            <a:br>
              <a:rPr lang="en-US" sz="2200" dirty="0" smtClean="0"/>
            </a:br>
            <a:r>
              <a:rPr lang="en-US" sz="2200" dirty="0" smtClean="0"/>
              <a:t>You have to live it and allow it to grow.  </a:t>
            </a:r>
            <a:br>
              <a:rPr lang="en-US" sz="2200" dirty="0" smtClean="0"/>
            </a:br>
            <a:r>
              <a:rPr lang="en-US" sz="2200" dirty="0" smtClean="0"/>
              <a:t>As our facilitators (Scot &amp; Cliff) you lived </a:t>
            </a:r>
            <a:br>
              <a:rPr lang="en-US" sz="2200" dirty="0" smtClean="0"/>
            </a:br>
            <a:r>
              <a:rPr lang="en-US" sz="2200" dirty="0" smtClean="0"/>
              <a:t>it to allow us to grow.  A wonderful </a:t>
            </a:r>
            <a:br>
              <a:rPr lang="en-US" sz="2200" dirty="0" smtClean="0"/>
            </a:br>
            <a:r>
              <a:rPr lang="en-US" sz="2200" dirty="0" smtClean="0"/>
              <a:t>experience with great people.</a:t>
            </a:r>
          </a:p>
          <a:p>
            <a:pPr marL="284163" indent="-284163"/>
            <a:r>
              <a:rPr lang="en-US" sz="2200" dirty="0" smtClean="0"/>
              <a:t> </a:t>
            </a:r>
          </a:p>
          <a:p>
            <a:pPr marL="284163" indent="-284163">
              <a:buFont typeface="Arial" pitchFamily="34" charset="0"/>
              <a:buChar char="•"/>
            </a:pPr>
            <a:r>
              <a:rPr lang="en-US" sz="2200" dirty="0" smtClean="0"/>
              <a:t>Stop whining, get over it!</a:t>
            </a:r>
          </a:p>
          <a:p>
            <a:endParaRPr lang="en-US" sz="2000" dirty="0"/>
          </a:p>
        </p:txBody>
      </p:sp>
    </p:spTree>
  </p:cSld>
  <p:clrMapOvr>
    <a:masterClrMapping/>
  </p:clrMapOvr>
  <p:transition advClick="0" advTm="7000">
    <p:fade/>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Suzanne Sellards</a:t>
            </a:r>
            <a:endParaRPr lang="en-US" dirty="0"/>
          </a:p>
        </p:txBody>
      </p:sp>
      <p:sp>
        <p:nvSpPr>
          <p:cNvPr id="3" name="Content Placeholder 2"/>
          <p:cNvSpPr>
            <a:spLocks noGrp="1"/>
          </p:cNvSpPr>
          <p:nvPr>
            <p:ph idx="1"/>
          </p:nvPr>
        </p:nvSpPr>
        <p:spPr/>
        <p:txBody>
          <a:bodyPr/>
          <a:lstStyle/>
          <a:p>
            <a:r>
              <a:rPr lang="en-US" dirty="0" smtClean="0"/>
              <a:t>Company:  Children's Hospital &amp; Health System</a:t>
            </a:r>
          </a:p>
          <a:p>
            <a:r>
              <a:rPr lang="en-US" dirty="0" smtClean="0"/>
              <a:t>RLF Experience:</a:t>
            </a:r>
            <a:endParaRPr lang="en-US" dirty="0"/>
          </a:p>
        </p:txBody>
      </p:sp>
      <p:pic>
        <p:nvPicPr>
          <p:cNvPr id="27650" name="Picture 2"/>
          <p:cNvPicPr>
            <a:picLocks noChangeAspect="1" noChangeArrowheads="1"/>
          </p:cNvPicPr>
          <p:nvPr/>
        </p:nvPicPr>
        <p:blipFill>
          <a:blip r:embed="rId2" cstate="print"/>
          <a:srcRect/>
          <a:stretch>
            <a:fillRect/>
          </a:stretch>
        </p:blipFill>
        <p:spPr bwMode="auto">
          <a:xfrm>
            <a:off x="6567152" y="3810000"/>
            <a:ext cx="1910098" cy="2400300"/>
          </a:xfrm>
          <a:prstGeom prst="rect">
            <a:avLst/>
          </a:prstGeom>
          <a:noFill/>
          <a:ln w="9525">
            <a:noFill/>
            <a:miter lim="800000"/>
            <a:headEnd/>
            <a:tailEnd/>
          </a:ln>
        </p:spPr>
      </p:pic>
      <p:sp>
        <p:nvSpPr>
          <p:cNvPr id="5" name="TextBox 4"/>
          <p:cNvSpPr txBox="1"/>
          <p:nvPr/>
        </p:nvSpPr>
        <p:spPr>
          <a:xfrm>
            <a:off x="838200" y="3352800"/>
            <a:ext cx="3623364" cy="1015663"/>
          </a:xfrm>
          <a:prstGeom prst="rect">
            <a:avLst/>
          </a:prstGeom>
          <a:noFill/>
        </p:spPr>
        <p:txBody>
          <a:bodyPr wrap="none" rtlCol="0">
            <a:spAutoFit/>
          </a:bodyPr>
          <a:lstStyle/>
          <a:p>
            <a:r>
              <a:rPr lang="en-US" sz="2000" dirty="0" smtClean="0"/>
              <a:t>Ask Questions, Reflect;</a:t>
            </a:r>
          </a:p>
          <a:p>
            <a:r>
              <a:rPr lang="en-US" sz="2000" dirty="0" smtClean="0"/>
              <a:t>Let Go of What's Always Been</a:t>
            </a:r>
          </a:p>
          <a:p>
            <a:r>
              <a:rPr lang="en-US" sz="2000" dirty="0" smtClean="0"/>
              <a:t>A Legacy Looms</a:t>
            </a:r>
          </a:p>
        </p:txBody>
      </p:sp>
    </p:spTree>
  </p:cSld>
  <p:clrMapOvr>
    <a:masterClrMapping/>
  </p:clrMapOvr>
  <p:transition advClick="0" advTm="7000">
    <p:fade/>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98637"/>
            <a:ext cx="8229600" cy="4114800"/>
          </a:xfrm>
        </p:spPr>
        <p:txBody>
          <a:bodyPr/>
          <a:lstStyle/>
          <a:p>
            <a:r>
              <a:rPr lang="en-US" dirty="0" smtClean="0"/>
              <a:t>Company:  Assurant Health</a:t>
            </a:r>
          </a:p>
          <a:p>
            <a:r>
              <a:rPr lang="en-US" dirty="0" smtClean="0"/>
              <a:t>RLF Experience:</a:t>
            </a:r>
            <a:endParaRPr lang="en-US" dirty="0"/>
          </a:p>
        </p:txBody>
      </p:sp>
      <p:sp>
        <p:nvSpPr>
          <p:cNvPr id="5" name="TextBox 4"/>
          <p:cNvSpPr txBox="1"/>
          <p:nvPr/>
        </p:nvSpPr>
        <p:spPr>
          <a:xfrm>
            <a:off x="827314" y="2878991"/>
            <a:ext cx="8164286" cy="3293209"/>
          </a:xfrm>
          <a:prstGeom prst="rect">
            <a:avLst/>
          </a:prstGeom>
          <a:noFill/>
        </p:spPr>
        <p:txBody>
          <a:bodyPr wrap="none" rtlCol="0">
            <a:spAutoFit/>
          </a:bodyPr>
          <a:lstStyle/>
          <a:p>
            <a:r>
              <a:rPr lang="en-US" sz="1600" dirty="0" smtClean="0"/>
              <a:t>RLF was an awesome experience.  The overall experience was one that really causes </a:t>
            </a:r>
            <a:br>
              <a:rPr lang="en-US" sz="1600" dirty="0" smtClean="0"/>
            </a:br>
            <a:r>
              <a:rPr lang="en-US" sz="1600" dirty="0" smtClean="0"/>
              <a:t>a leader to look at themselves with a very honest point of view.  Not to be afraid of what </a:t>
            </a:r>
            <a:br>
              <a:rPr lang="en-US" sz="1600" dirty="0" smtClean="0"/>
            </a:br>
            <a:r>
              <a:rPr lang="en-US" sz="1600" dirty="0" smtClean="0"/>
              <a:t>you might see, but to seek the potential of what is there.   </a:t>
            </a:r>
            <a:br>
              <a:rPr lang="en-US" sz="1600" dirty="0" smtClean="0"/>
            </a:br>
            <a:r>
              <a:rPr lang="en-US" sz="1600" dirty="0" smtClean="0"/>
              <a:t/>
            </a:r>
            <a:br>
              <a:rPr lang="en-US" sz="1600" dirty="0" smtClean="0"/>
            </a:br>
            <a:r>
              <a:rPr lang="en-US" sz="1600" dirty="0" smtClean="0"/>
              <a:t>As I built covenant relationships with others in RLF, listened to </a:t>
            </a:r>
            <a:br>
              <a:rPr lang="en-US" sz="1600" dirty="0" smtClean="0"/>
            </a:br>
            <a:r>
              <a:rPr lang="en-US" sz="1600" dirty="0" smtClean="0"/>
              <a:t>inspirational speakers, and read books that resulted in deep </a:t>
            </a:r>
            <a:br>
              <a:rPr lang="en-US" sz="1600" dirty="0" smtClean="0"/>
            </a:br>
            <a:r>
              <a:rPr lang="en-US" sz="1600" dirty="0" smtClean="0"/>
              <a:t>thought, I understood the need to seek out my core.  On the </a:t>
            </a:r>
            <a:br>
              <a:rPr lang="en-US" sz="1600" dirty="0" smtClean="0"/>
            </a:br>
            <a:r>
              <a:rPr lang="en-US" sz="1600" dirty="0" smtClean="0"/>
              <a:t>final day, I truly felt that I had discovered it.  I consider this a life </a:t>
            </a:r>
          </a:p>
          <a:p>
            <a:r>
              <a:rPr lang="en-US" sz="1600" dirty="0" smtClean="0"/>
              <a:t>changing event. It's not about our individual success or anything </a:t>
            </a:r>
          </a:p>
          <a:p>
            <a:r>
              <a:rPr lang="en-US" sz="1600" dirty="0" smtClean="0"/>
              <a:t>that we accomplish.  It's about the impact we can have on the </a:t>
            </a:r>
          </a:p>
          <a:p>
            <a:r>
              <a:rPr lang="en-US" sz="1600" dirty="0" smtClean="0"/>
              <a:t>lives of others.</a:t>
            </a:r>
          </a:p>
          <a:p>
            <a:r>
              <a:rPr lang="en-US" sz="1600" dirty="0" smtClean="0"/>
              <a:t/>
            </a:r>
            <a:br>
              <a:rPr lang="en-US" sz="1600" dirty="0" smtClean="0"/>
            </a:br>
            <a:r>
              <a:rPr lang="en-US" sz="1600" dirty="0" smtClean="0"/>
              <a:t>Servant leadership...  the path forward...</a:t>
            </a:r>
            <a:endParaRPr lang="en-US" sz="1600" dirty="0"/>
          </a:p>
        </p:txBody>
      </p:sp>
      <p:sp>
        <p:nvSpPr>
          <p:cNvPr id="2" name="Title 1"/>
          <p:cNvSpPr>
            <a:spLocks noGrp="1"/>
          </p:cNvSpPr>
          <p:nvPr>
            <p:ph type="title"/>
          </p:nvPr>
        </p:nvSpPr>
        <p:spPr>
          <a:xfrm>
            <a:off x="457200" y="152400"/>
            <a:ext cx="8229600" cy="1524000"/>
          </a:xfrm>
        </p:spPr>
        <p:txBody>
          <a:bodyPr/>
          <a:lstStyle/>
          <a:p>
            <a:r>
              <a:rPr lang="en-US" dirty="0" smtClean="0"/>
              <a:t>Karen Smith</a:t>
            </a:r>
            <a:endParaRPr lang="en-US" dirty="0"/>
          </a:p>
        </p:txBody>
      </p:sp>
      <p:pic>
        <p:nvPicPr>
          <p:cNvPr id="12290" name="Picture 2"/>
          <p:cNvPicPr>
            <a:picLocks noChangeAspect="1" noChangeArrowheads="1"/>
          </p:cNvPicPr>
          <p:nvPr/>
        </p:nvPicPr>
        <p:blipFill>
          <a:blip r:embed="rId2" cstate="print"/>
          <a:srcRect/>
          <a:stretch>
            <a:fillRect/>
          </a:stretch>
        </p:blipFill>
        <p:spPr bwMode="auto">
          <a:xfrm>
            <a:off x="6781800" y="3886200"/>
            <a:ext cx="1944386" cy="2386013"/>
          </a:xfrm>
          <a:prstGeom prst="rect">
            <a:avLst/>
          </a:prstGeom>
          <a:noFill/>
          <a:ln w="9525">
            <a:noFill/>
            <a:miter lim="800000"/>
            <a:headEnd/>
            <a:tailEnd/>
          </a:ln>
        </p:spPr>
      </p:pic>
    </p:spTree>
  </p:cSld>
  <p:clrMapOvr>
    <a:masterClrMapping/>
  </p:clrMapOvr>
  <p:transition advClick="0" advTm="7000">
    <p:fade/>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524000"/>
          </a:xfrm>
        </p:spPr>
        <p:txBody>
          <a:bodyPr/>
          <a:lstStyle/>
          <a:p>
            <a:r>
              <a:rPr lang="en-US" dirty="0" smtClean="0"/>
              <a:t>Dennis Somerville</a:t>
            </a:r>
            <a:endParaRPr lang="en-US" dirty="0"/>
          </a:p>
        </p:txBody>
      </p:sp>
      <p:sp>
        <p:nvSpPr>
          <p:cNvPr id="3" name="Content Placeholder 2"/>
          <p:cNvSpPr>
            <a:spLocks noGrp="1"/>
          </p:cNvSpPr>
          <p:nvPr>
            <p:ph idx="1"/>
          </p:nvPr>
        </p:nvSpPr>
        <p:spPr>
          <a:xfrm>
            <a:off x="457200" y="1798637"/>
            <a:ext cx="8229600" cy="4114800"/>
          </a:xfrm>
        </p:spPr>
        <p:txBody>
          <a:bodyPr/>
          <a:lstStyle/>
          <a:p>
            <a:r>
              <a:rPr lang="en-US" dirty="0" smtClean="0"/>
              <a:t>Company:  Sherwin-Williams</a:t>
            </a:r>
          </a:p>
          <a:p>
            <a:r>
              <a:rPr lang="en-US" dirty="0" smtClean="0"/>
              <a:t>RLF Experience:</a:t>
            </a:r>
            <a:endParaRPr lang="en-US" dirty="0"/>
          </a:p>
        </p:txBody>
      </p:sp>
      <p:pic>
        <p:nvPicPr>
          <p:cNvPr id="8194" name="Picture 2"/>
          <p:cNvPicPr>
            <a:picLocks noChangeAspect="1" noChangeArrowheads="1"/>
          </p:cNvPicPr>
          <p:nvPr/>
        </p:nvPicPr>
        <p:blipFill>
          <a:blip r:embed="rId2" cstate="print"/>
          <a:srcRect/>
          <a:stretch>
            <a:fillRect/>
          </a:stretch>
        </p:blipFill>
        <p:spPr bwMode="auto">
          <a:xfrm>
            <a:off x="6642755" y="3733800"/>
            <a:ext cx="1958320" cy="2466975"/>
          </a:xfrm>
          <a:prstGeom prst="rect">
            <a:avLst/>
          </a:prstGeom>
          <a:noFill/>
          <a:ln w="9525">
            <a:noFill/>
            <a:miter lim="800000"/>
            <a:headEnd/>
            <a:tailEnd/>
          </a:ln>
        </p:spPr>
      </p:pic>
      <p:sp>
        <p:nvSpPr>
          <p:cNvPr id="5" name="TextBox 4"/>
          <p:cNvSpPr txBox="1"/>
          <p:nvPr/>
        </p:nvSpPr>
        <p:spPr>
          <a:xfrm>
            <a:off x="862464" y="2907268"/>
            <a:ext cx="7708264" cy="3139321"/>
          </a:xfrm>
          <a:prstGeom prst="rect">
            <a:avLst/>
          </a:prstGeom>
          <a:noFill/>
        </p:spPr>
        <p:txBody>
          <a:bodyPr wrap="none" rtlCol="0">
            <a:spAutoFit/>
          </a:bodyPr>
          <a:lstStyle/>
          <a:p>
            <a:r>
              <a:rPr lang="en-US" sz="1800" dirty="0" smtClean="0"/>
              <a:t>RLF showed me the difference between being a leader and a manager.  I </a:t>
            </a:r>
          </a:p>
          <a:p>
            <a:r>
              <a:rPr lang="en-US" sz="1800" dirty="0" smtClean="0"/>
              <a:t>have developed a genuine sense of responsibility for </a:t>
            </a:r>
          </a:p>
          <a:p>
            <a:r>
              <a:rPr lang="en-US" sz="1800" dirty="0" smtClean="0"/>
              <a:t>my role in developing leadership within my team and </a:t>
            </a:r>
          </a:p>
          <a:p>
            <a:r>
              <a:rPr lang="en-US" sz="1800" dirty="0" smtClean="0"/>
              <a:t>organization, as well as within my personal life.  I have </a:t>
            </a:r>
          </a:p>
          <a:p>
            <a:r>
              <a:rPr lang="en-US" sz="1800" dirty="0" smtClean="0"/>
              <a:t>personally seen positive results with my team </a:t>
            </a:r>
          </a:p>
          <a:p>
            <a:r>
              <a:rPr lang="en-US" sz="1800" dirty="0" smtClean="0"/>
              <a:t>stemming from the motivation and conflict skills I </a:t>
            </a:r>
          </a:p>
          <a:p>
            <a:r>
              <a:rPr lang="en-US" sz="1800" dirty="0" smtClean="0"/>
              <a:t>acquired through the reading, exercises and shared </a:t>
            </a:r>
          </a:p>
          <a:p>
            <a:r>
              <a:rPr lang="en-US" sz="1800" dirty="0" smtClean="0"/>
              <a:t>experiences.  Not to mention, I now have 30+ </a:t>
            </a:r>
          </a:p>
          <a:p>
            <a:r>
              <a:rPr lang="en-US" sz="1800" dirty="0" smtClean="0"/>
              <a:t>friends/coaches I can reach out to for advice!  </a:t>
            </a:r>
          </a:p>
          <a:p>
            <a:endParaRPr lang="en-US" sz="1800" dirty="0" smtClean="0"/>
          </a:p>
          <a:p>
            <a:r>
              <a:rPr lang="en-US" sz="1800" dirty="0" smtClean="0"/>
              <a:t>Cliff / Scot...my most sincere THANK YOU! </a:t>
            </a:r>
            <a:endParaRPr lang="en-US" sz="1800" dirty="0"/>
          </a:p>
        </p:txBody>
      </p:sp>
    </p:spTree>
  </p:cSld>
  <p:clrMapOvr>
    <a:masterClrMapping/>
  </p:clrMapOvr>
  <p:transition advClick="0" advTm="7000">
    <p:fade/>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22437"/>
            <a:ext cx="8229600" cy="4114800"/>
          </a:xfrm>
        </p:spPr>
        <p:txBody>
          <a:bodyPr/>
          <a:lstStyle/>
          <a:p>
            <a:r>
              <a:rPr lang="en-US" dirty="0" smtClean="0"/>
              <a:t>Company:  Direct Supply</a:t>
            </a:r>
          </a:p>
          <a:p>
            <a:r>
              <a:rPr lang="en-US" dirty="0" smtClean="0"/>
              <a:t>RLF Experience:</a:t>
            </a:r>
            <a:endParaRPr lang="en-US" dirty="0"/>
          </a:p>
        </p:txBody>
      </p:sp>
      <p:sp>
        <p:nvSpPr>
          <p:cNvPr id="5" name="TextBox 4"/>
          <p:cNvSpPr txBox="1"/>
          <p:nvPr/>
        </p:nvSpPr>
        <p:spPr>
          <a:xfrm>
            <a:off x="816896" y="2794337"/>
            <a:ext cx="7837402" cy="3416320"/>
          </a:xfrm>
          <a:prstGeom prst="rect">
            <a:avLst/>
          </a:prstGeom>
          <a:noFill/>
        </p:spPr>
        <p:txBody>
          <a:bodyPr wrap="none" rtlCol="0">
            <a:spAutoFit/>
          </a:bodyPr>
          <a:lstStyle/>
          <a:p>
            <a:pPr marL="284163" lvl="0" indent="-284163">
              <a:buFont typeface="Arial" pitchFamily="34" charset="0"/>
              <a:buChar char="•"/>
            </a:pPr>
            <a:r>
              <a:rPr lang="en-US" sz="1800" dirty="0" smtClean="0"/>
              <a:t>RLF was a great network builder, especially in a difficult economic year </a:t>
            </a:r>
            <a:br>
              <a:rPr lang="en-US" sz="1800" dirty="0" smtClean="0"/>
            </a:br>
            <a:r>
              <a:rPr lang="en-US" sz="1800" dirty="0" smtClean="0"/>
              <a:t>like 2009.  We were all working through new pressures that impacted IT </a:t>
            </a:r>
            <a:br>
              <a:rPr lang="en-US" sz="1800" dirty="0" smtClean="0"/>
            </a:br>
            <a:r>
              <a:rPr lang="en-US" sz="1800" dirty="0" smtClean="0"/>
              <a:t>managers in many different ways an it was incredibly </a:t>
            </a:r>
            <a:br>
              <a:rPr lang="en-US" sz="1800" dirty="0" smtClean="0"/>
            </a:br>
            <a:r>
              <a:rPr lang="en-US" sz="1800" dirty="0" smtClean="0"/>
              <a:t>valuable to build out an group of peers to 'bounce </a:t>
            </a:r>
            <a:br>
              <a:rPr lang="en-US" sz="1800" dirty="0" smtClean="0"/>
            </a:br>
            <a:r>
              <a:rPr lang="en-US" sz="1800" dirty="0" smtClean="0"/>
              <a:t>ideas off of.'</a:t>
            </a:r>
          </a:p>
          <a:p>
            <a:pPr marL="284163" lvl="0" indent="-284163">
              <a:buFont typeface="Arial" pitchFamily="34" charset="0"/>
              <a:buChar char="•"/>
            </a:pPr>
            <a:r>
              <a:rPr lang="en-US" sz="1800" dirty="0" smtClean="0"/>
              <a:t>My other huge takeaway from RLF is simply an </a:t>
            </a:r>
            <a:br>
              <a:rPr lang="en-US" sz="1800" dirty="0" smtClean="0"/>
            </a:br>
            <a:r>
              <a:rPr lang="en-US" sz="1800" dirty="0" smtClean="0"/>
              <a:t>understanding of reflection (taking time away) to focus </a:t>
            </a:r>
            <a:br>
              <a:rPr lang="en-US" sz="1800" dirty="0" smtClean="0"/>
            </a:br>
            <a:r>
              <a:rPr lang="en-US" sz="1800" dirty="0" smtClean="0"/>
              <a:t>on self-improvement and on-going learning.  Removing </a:t>
            </a:r>
            <a:br>
              <a:rPr lang="en-US" sz="1800" dirty="0" smtClean="0"/>
            </a:br>
            <a:r>
              <a:rPr lang="en-US" sz="1800" dirty="0" smtClean="0"/>
              <a:t>myself from the day-to-day activities to focus on the </a:t>
            </a:r>
            <a:br>
              <a:rPr lang="en-US" sz="1800" dirty="0" smtClean="0"/>
            </a:br>
            <a:r>
              <a:rPr lang="en-US" sz="1800" dirty="0" smtClean="0"/>
              <a:t>big picture was a natural part of the RLF program that </a:t>
            </a:r>
            <a:br>
              <a:rPr lang="en-US" sz="1800" dirty="0" smtClean="0"/>
            </a:br>
            <a:r>
              <a:rPr lang="en-US" sz="1800" dirty="0" smtClean="0"/>
              <a:t>I hope to merge into my personal process throughout </a:t>
            </a:r>
            <a:br>
              <a:rPr lang="en-US" sz="1800" dirty="0" smtClean="0"/>
            </a:br>
            <a:r>
              <a:rPr lang="en-US" sz="1800" dirty="0" smtClean="0"/>
              <a:t>my career.</a:t>
            </a:r>
          </a:p>
        </p:txBody>
      </p:sp>
      <p:sp>
        <p:nvSpPr>
          <p:cNvPr id="2" name="Title 1"/>
          <p:cNvSpPr>
            <a:spLocks noGrp="1"/>
          </p:cNvSpPr>
          <p:nvPr>
            <p:ph type="title"/>
          </p:nvPr>
        </p:nvSpPr>
        <p:spPr>
          <a:xfrm>
            <a:off x="457200" y="76200"/>
            <a:ext cx="8229600" cy="1524000"/>
          </a:xfrm>
        </p:spPr>
        <p:txBody>
          <a:bodyPr/>
          <a:lstStyle/>
          <a:p>
            <a:r>
              <a:rPr lang="en-US" dirty="0" smtClean="0"/>
              <a:t>Kurt Spitzner</a:t>
            </a:r>
            <a:endParaRPr lang="en-US" dirty="0"/>
          </a:p>
        </p:txBody>
      </p:sp>
      <p:pic>
        <p:nvPicPr>
          <p:cNvPr id="15364" name="Picture 4"/>
          <p:cNvPicPr>
            <a:picLocks noChangeAspect="1" noChangeArrowheads="1"/>
          </p:cNvPicPr>
          <p:nvPr/>
        </p:nvPicPr>
        <p:blipFill>
          <a:blip r:embed="rId2" cstate="print"/>
          <a:srcRect/>
          <a:stretch>
            <a:fillRect/>
          </a:stretch>
        </p:blipFill>
        <p:spPr bwMode="auto">
          <a:xfrm>
            <a:off x="6849564" y="3733800"/>
            <a:ext cx="1837236" cy="2457450"/>
          </a:xfrm>
          <a:prstGeom prst="rect">
            <a:avLst/>
          </a:prstGeom>
          <a:noFill/>
          <a:ln w="9525">
            <a:noFill/>
            <a:miter lim="800000"/>
            <a:headEnd/>
            <a:tailEnd/>
          </a:ln>
        </p:spPr>
      </p:pic>
    </p:spTree>
  </p:cSld>
  <p:clrMapOvr>
    <a:masterClrMapping/>
  </p:clrMapOvr>
  <p:transition advClick="0" advTm="7000">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Initial Thoughts</a:t>
            </a:r>
            <a:endParaRPr lang="en-US" dirty="0"/>
          </a:p>
        </p:txBody>
      </p:sp>
      <p:sp>
        <p:nvSpPr>
          <p:cNvPr id="3" name="Content Placeholder 2"/>
          <p:cNvSpPr>
            <a:spLocks noGrp="1"/>
          </p:cNvSpPr>
          <p:nvPr>
            <p:ph idx="1"/>
          </p:nvPr>
        </p:nvSpPr>
        <p:spPr/>
        <p:txBody>
          <a:bodyPr/>
          <a:lstStyle/>
          <a:p>
            <a:r>
              <a:rPr lang="en-US" dirty="0" smtClean="0"/>
              <a:t>"Wow, 35 books?"</a:t>
            </a:r>
          </a:p>
          <a:p>
            <a:r>
              <a:rPr lang="en-US" dirty="0" smtClean="0"/>
              <a:t>Am I learning?  Am I growing?  Am I having fun?</a:t>
            </a:r>
          </a:p>
          <a:p>
            <a:r>
              <a:rPr lang="en-US" dirty="0" smtClean="0"/>
              <a:t>Keep things in perspective!</a:t>
            </a:r>
          </a:p>
          <a:p>
            <a:r>
              <a:rPr lang="en-US" dirty="0" smtClean="0"/>
              <a:t>We're not in RLF to get fixed.</a:t>
            </a:r>
          </a:p>
          <a:p>
            <a:r>
              <a:rPr lang="en-US" dirty="0" smtClean="0"/>
              <a:t>What happens in RLF, stays in RLF!</a:t>
            </a:r>
          </a:p>
          <a:p>
            <a:r>
              <a:rPr lang="en-US" dirty="0" smtClean="0"/>
              <a:t>Measure yourself not from what you do, but by how many leaders accredit their success to you.</a:t>
            </a:r>
            <a:endParaRPr lang="en-US" dirty="0"/>
          </a:p>
        </p:txBody>
      </p:sp>
    </p:spTree>
  </p:cSld>
  <p:clrMapOvr>
    <a:masterClrMapping/>
  </p:clrMapOvr>
  <p:transition advClick="0" advTm="13000">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447800"/>
            <a:ext cx="8229600" cy="2667000"/>
          </a:xfrm>
        </p:spPr>
        <p:txBody>
          <a:bodyPr>
            <a:normAutofit/>
          </a:bodyPr>
          <a:lstStyle/>
          <a:p>
            <a:r>
              <a:rPr lang="en-US" dirty="0" smtClean="0"/>
              <a:t>He who has a "why" to live for can bear with almost any "how."</a:t>
            </a:r>
            <a:endParaRPr lang="en-US" dirty="0"/>
          </a:p>
        </p:txBody>
      </p:sp>
      <p:sp>
        <p:nvSpPr>
          <p:cNvPr id="5" name="TextBox 4"/>
          <p:cNvSpPr txBox="1"/>
          <p:nvPr/>
        </p:nvSpPr>
        <p:spPr>
          <a:xfrm>
            <a:off x="5865708" y="4201180"/>
            <a:ext cx="2415982" cy="523220"/>
          </a:xfrm>
          <a:prstGeom prst="rect">
            <a:avLst/>
          </a:prstGeom>
          <a:noFill/>
        </p:spPr>
        <p:txBody>
          <a:bodyPr wrap="none" rtlCol="0">
            <a:spAutoFit/>
          </a:bodyPr>
          <a:lstStyle/>
          <a:p>
            <a:r>
              <a:rPr lang="en-US" dirty="0" smtClean="0"/>
              <a:t>- Viktor Frankl</a:t>
            </a:r>
            <a:endParaRPr lang="en-US" dirty="0"/>
          </a:p>
        </p:txBody>
      </p:sp>
    </p:spTree>
  </p:cSld>
  <p:clrMapOvr>
    <a:masterClrMapping/>
  </p:clrMapOvr>
  <p:transition advClick="0" advTm="7000">
    <p:fade/>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524000"/>
          </a:xfrm>
        </p:spPr>
        <p:txBody>
          <a:bodyPr/>
          <a:lstStyle/>
          <a:p>
            <a:r>
              <a:rPr lang="en-US" dirty="0" smtClean="0"/>
              <a:t>Nelson Still</a:t>
            </a:r>
            <a:endParaRPr lang="en-US" dirty="0"/>
          </a:p>
        </p:txBody>
      </p:sp>
      <p:sp>
        <p:nvSpPr>
          <p:cNvPr id="3" name="Content Placeholder 2"/>
          <p:cNvSpPr>
            <a:spLocks noGrp="1"/>
          </p:cNvSpPr>
          <p:nvPr>
            <p:ph idx="1"/>
          </p:nvPr>
        </p:nvSpPr>
        <p:spPr>
          <a:xfrm>
            <a:off x="457200" y="1493837"/>
            <a:ext cx="8229600" cy="4114800"/>
          </a:xfrm>
        </p:spPr>
        <p:txBody>
          <a:bodyPr/>
          <a:lstStyle/>
          <a:p>
            <a:r>
              <a:rPr lang="en-US" dirty="0" smtClean="0"/>
              <a:t>Company:  Market Probe</a:t>
            </a:r>
          </a:p>
          <a:p>
            <a:r>
              <a:rPr lang="en-US" dirty="0" smtClean="0"/>
              <a:t>RLF Experience:</a:t>
            </a:r>
            <a:endParaRPr lang="en-US" dirty="0"/>
          </a:p>
        </p:txBody>
      </p:sp>
      <p:pic>
        <p:nvPicPr>
          <p:cNvPr id="18434" name="Picture 2"/>
          <p:cNvPicPr>
            <a:picLocks noChangeAspect="1" noChangeArrowheads="1"/>
          </p:cNvPicPr>
          <p:nvPr/>
        </p:nvPicPr>
        <p:blipFill>
          <a:blip r:embed="rId2" cstate="print"/>
          <a:srcRect/>
          <a:stretch>
            <a:fillRect/>
          </a:stretch>
        </p:blipFill>
        <p:spPr bwMode="auto">
          <a:xfrm>
            <a:off x="6631186" y="3505200"/>
            <a:ext cx="2055614" cy="2805113"/>
          </a:xfrm>
          <a:prstGeom prst="rect">
            <a:avLst/>
          </a:prstGeom>
          <a:noFill/>
          <a:ln w="9525">
            <a:noFill/>
            <a:miter lim="800000"/>
            <a:headEnd/>
            <a:tailEnd/>
          </a:ln>
        </p:spPr>
      </p:pic>
      <p:sp>
        <p:nvSpPr>
          <p:cNvPr id="5" name="TextBox 4"/>
          <p:cNvSpPr txBox="1"/>
          <p:nvPr/>
        </p:nvSpPr>
        <p:spPr>
          <a:xfrm>
            <a:off x="814353" y="2626816"/>
            <a:ext cx="6420027" cy="4093428"/>
          </a:xfrm>
          <a:prstGeom prst="rect">
            <a:avLst/>
          </a:prstGeom>
          <a:noFill/>
        </p:spPr>
        <p:txBody>
          <a:bodyPr wrap="none" rtlCol="0">
            <a:spAutoFit/>
          </a:bodyPr>
          <a:lstStyle/>
          <a:p>
            <a:r>
              <a:rPr lang="en-US" sz="1600" b="1" dirty="0" smtClean="0"/>
              <a:t>Before I began RLF, my friend Dante wrote this with me in mind:</a:t>
            </a:r>
            <a:endParaRPr lang="en-US" sz="1600" dirty="0" smtClean="0"/>
          </a:p>
          <a:p>
            <a:endParaRPr lang="en-US" sz="1000" dirty="0" smtClean="0"/>
          </a:p>
          <a:p>
            <a:r>
              <a:rPr lang="en-US" sz="1600" dirty="0" smtClean="0"/>
              <a:t>In the middle of the road of my life</a:t>
            </a:r>
            <a:br>
              <a:rPr lang="en-US" sz="1600" dirty="0" smtClean="0"/>
            </a:br>
            <a:r>
              <a:rPr lang="en-US" sz="1600" dirty="0" smtClean="0"/>
              <a:t>I awoke in the dark wood </a:t>
            </a:r>
            <a:br>
              <a:rPr lang="en-US" sz="1600" dirty="0" smtClean="0"/>
            </a:br>
            <a:r>
              <a:rPr lang="en-US" sz="1600" dirty="0" smtClean="0"/>
              <a:t>where the true way was wholly lost. </a:t>
            </a:r>
          </a:p>
          <a:p>
            <a:r>
              <a:rPr lang="en-US" sz="1600" dirty="0" smtClean="0"/>
              <a:t> </a:t>
            </a:r>
          </a:p>
          <a:p>
            <a:r>
              <a:rPr lang="en-US" sz="1600" b="1" dirty="0" smtClean="0"/>
              <a:t>And now, after I have read 3,000 books (including "How </a:t>
            </a:r>
          </a:p>
          <a:p>
            <a:r>
              <a:rPr lang="en-US" sz="1600" b="1" dirty="0" smtClean="0"/>
              <a:t>to read a book") and smoked the peace pipe with many </a:t>
            </a:r>
          </a:p>
          <a:p>
            <a:r>
              <a:rPr lang="en-US" sz="1600" b="1" dirty="0" smtClean="0"/>
              <a:t>learned friends, my old friend Dante now writes for me:</a:t>
            </a:r>
            <a:endParaRPr lang="en-US" sz="1600" dirty="0" smtClean="0"/>
          </a:p>
          <a:p>
            <a:endParaRPr lang="en-US" sz="1000" dirty="0" smtClean="0"/>
          </a:p>
          <a:p>
            <a:r>
              <a:rPr lang="en-US" sz="1600" dirty="0" smtClean="0"/>
              <a:t>Idiot, you know what to do - lead from the heart. Recall </a:t>
            </a:r>
          </a:p>
          <a:p>
            <a:r>
              <a:rPr lang="en-US" sz="1600" dirty="0" smtClean="0"/>
              <a:t>the advice, experiences and wise words you have read </a:t>
            </a:r>
          </a:p>
          <a:p>
            <a:r>
              <a:rPr lang="en-US" sz="1600" dirty="0" smtClean="0"/>
              <a:t>and heard about over the last 9 months. Make use of </a:t>
            </a:r>
          </a:p>
          <a:p>
            <a:r>
              <a:rPr lang="en-US" sz="1600" dirty="0" smtClean="0"/>
              <a:t>your extensive network of knowledgeable friends. </a:t>
            </a:r>
          </a:p>
          <a:p>
            <a:r>
              <a:rPr lang="en-US" sz="1600" dirty="0" smtClean="0"/>
              <a:t>What would Sam Valanju do?   OK, now let's go have </a:t>
            </a:r>
          </a:p>
          <a:p>
            <a:r>
              <a:rPr lang="en-US" sz="1600" dirty="0" smtClean="0"/>
              <a:t>a beer.</a:t>
            </a:r>
          </a:p>
          <a:p>
            <a:endParaRPr lang="en-US" sz="1600" dirty="0"/>
          </a:p>
        </p:txBody>
      </p:sp>
    </p:spTree>
  </p:cSld>
  <p:clrMapOvr>
    <a:masterClrMapping/>
  </p:clrMapOvr>
  <p:transition advClick="0" advTm="7000">
    <p:fade/>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Christian Sutanto</a:t>
            </a:r>
            <a:endParaRPr lang="en-US" dirty="0"/>
          </a:p>
        </p:txBody>
      </p:sp>
      <p:sp>
        <p:nvSpPr>
          <p:cNvPr id="3" name="Content Placeholder 2"/>
          <p:cNvSpPr>
            <a:spLocks noGrp="1"/>
          </p:cNvSpPr>
          <p:nvPr>
            <p:ph idx="1"/>
          </p:nvPr>
        </p:nvSpPr>
        <p:spPr/>
        <p:txBody>
          <a:bodyPr/>
          <a:lstStyle/>
          <a:p>
            <a:r>
              <a:rPr lang="en-US" dirty="0" smtClean="0"/>
              <a:t>Company:  Allstate Insurance Company</a:t>
            </a:r>
          </a:p>
          <a:p>
            <a:r>
              <a:rPr lang="en-US" dirty="0" smtClean="0"/>
              <a:t>RLF Experience:</a:t>
            </a:r>
            <a:endParaRPr lang="en-US" dirty="0"/>
          </a:p>
        </p:txBody>
      </p:sp>
      <p:pic>
        <p:nvPicPr>
          <p:cNvPr id="35842" name="Picture 2"/>
          <p:cNvPicPr>
            <a:picLocks noChangeAspect="1" noChangeArrowheads="1"/>
          </p:cNvPicPr>
          <p:nvPr/>
        </p:nvPicPr>
        <p:blipFill>
          <a:blip r:embed="rId2" cstate="print"/>
          <a:srcRect/>
          <a:stretch>
            <a:fillRect/>
          </a:stretch>
        </p:blipFill>
        <p:spPr bwMode="auto">
          <a:xfrm>
            <a:off x="6248400" y="3429000"/>
            <a:ext cx="2168066" cy="2876550"/>
          </a:xfrm>
          <a:prstGeom prst="rect">
            <a:avLst/>
          </a:prstGeom>
          <a:noFill/>
          <a:ln w="9525">
            <a:noFill/>
            <a:miter lim="800000"/>
            <a:headEnd/>
            <a:tailEnd/>
          </a:ln>
        </p:spPr>
      </p:pic>
      <p:sp>
        <p:nvSpPr>
          <p:cNvPr id="5" name="TextBox 4"/>
          <p:cNvSpPr txBox="1"/>
          <p:nvPr/>
        </p:nvSpPr>
        <p:spPr>
          <a:xfrm>
            <a:off x="828555" y="3352800"/>
            <a:ext cx="4979440" cy="1938992"/>
          </a:xfrm>
          <a:prstGeom prst="rect">
            <a:avLst/>
          </a:prstGeom>
          <a:noFill/>
        </p:spPr>
        <p:txBody>
          <a:bodyPr wrap="none" rtlCol="0">
            <a:spAutoFit/>
          </a:bodyPr>
          <a:lstStyle/>
          <a:p>
            <a:r>
              <a:rPr lang="en-US" sz="2000" dirty="0" smtClean="0"/>
              <a:t>I am really grateful to be part of the RLF </a:t>
            </a:r>
          </a:p>
          <a:p>
            <a:r>
              <a:rPr lang="en-US" sz="2000" dirty="0" smtClean="0"/>
              <a:t>experience. It helped me grow personally, </a:t>
            </a:r>
          </a:p>
          <a:p>
            <a:r>
              <a:rPr lang="en-US" sz="2000" dirty="0" smtClean="0"/>
              <a:t>professionally and also gave me the </a:t>
            </a:r>
          </a:p>
          <a:p>
            <a:r>
              <a:rPr lang="en-US" sz="2000" dirty="0" smtClean="0"/>
              <a:t>opportunity to meet a lot of great mentors </a:t>
            </a:r>
          </a:p>
          <a:p>
            <a:r>
              <a:rPr lang="en-US" sz="2000" dirty="0" smtClean="0"/>
              <a:t>and friends!</a:t>
            </a:r>
          </a:p>
          <a:p>
            <a:endParaRPr lang="en-US" sz="2000" dirty="0" smtClean="0"/>
          </a:p>
        </p:txBody>
      </p:sp>
    </p:spTree>
  </p:cSld>
  <p:clrMapOvr>
    <a:masterClrMapping/>
  </p:clrMapOvr>
  <p:transition advClick="0" advTm="7000">
    <p:fade/>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Rob Tanzola</a:t>
            </a:r>
            <a:endParaRPr lang="en-US" dirty="0"/>
          </a:p>
        </p:txBody>
      </p:sp>
      <p:sp>
        <p:nvSpPr>
          <p:cNvPr id="3" name="Content Placeholder 2"/>
          <p:cNvSpPr>
            <a:spLocks noGrp="1"/>
          </p:cNvSpPr>
          <p:nvPr>
            <p:ph idx="1"/>
          </p:nvPr>
        </p:nvSpPr>
        <p:spPr/>
        <p:txBody>
          <a:bodyPr/>
          <a:lstStyle/>
          <a:p>
            <a:r>
              <a:rPr lang="en-US" dirty="0" smtClean="0"/>
              <a:t>Company:  Northrop Grumman</a:t>
            </a:r>
          </a:p>
          <a:p>
            <a:r>
              <a:rPr lang="en-US" dirty="0" smtClean="0"/>
              <a:t>RLF Experience:</a:t>
            </a:r>
            <a:endParaRPr lang="en-US" dirty="0"/>
          </a:p>
        </p:txBody>
      </p:sp>
      <p:pic>
        <p:nvPicPr>
          <p:cNvPr id="20482" name="Picture 2"/>
          <p:cNvPicPr>
            <a:picLocks noChangeAspect="1" noChangeArrowheads="1"/>
          </p:cNvPicPr>
          <p:nvPr/>
        </p:nvPicPr>
        <p:blipFill>
          <a:blip r:embed="rId2" cstate="print"/>
          <a:srcRect/>
          <a:stretch>
            <a:fillRect/>
          </a:stretch>
        </p:blipFill>
        <p:spPr bwMode="auto">
          <a:xfrm>
            <a:off x="6411877" y="3429000"/>
            <a:ext cx="2198723" cy="2714625"/>
          </a:xfrm>
          <a:prstGeom prst="rect">
            <a:avLst/>
          </a:prstGeom>
          <a:noFill/>
          <a:ln w="9525">
            <a:noFill/>
            <a:miter lim="800000"/>
            <a:headEnd/>
            <a:tailEnd/>
          </a:ln>
        </p:spPr>
      </p:pic>
      <p:sp>
        <p:nvSpPr>
          <p:cNvPr id="5" name="TextBox 4"/>
          <p:cNvSpPr txBox="1"/>
          <p:nvPr/>
        </p:nvSpPr>
        <p:spPr>
          <a:xfrm>
            <a:off x="784661" y="3276600"/>
            <a:ext cx="5726248" cy="1631216"/>
          </a:xfrm>
          <a:prstGeom prst="rect">
            <a:avLst/>
          </a:prstGeom>
          <a:noFill/>
        </p:spPr>
        <p:txBody>
          <a:bodyPr wrap="none" rtlCol="0">
            <a:spAutoFit/>
          </a:bodyPr>
          <a:lstStyle/>
          <a:p>
            <a:r>
              <a:rPr lang="en-US" sz="2000" dirty="0" smtClean="0"/>
              <a:t>Through RLF, I started to see that leadership </a:t>
            </a:r>
          </a:p>
          <a:p>
            <a:r>
              <a:rPr lang="en-US" sz="2000" dirty="0" smtClean="0"/>
              <a:t>is more about finding and refining inner direction </a:t>
            </a:r>
          </a:p>
          <a:p>
            <a:r>
              <a:rPr lang="en-US" sz="2000" dirty="0" smtClean="0"/>
              <a:t>than I had realized. It is hard to help those that </a:t>
            </a:r>
          </a:p>
          <a:p>
            <a:r>
              <a:rPr lang="en-US" sz="2000" dirty="0" smtClean="0"/>
              <a:t>you lead to chart a course if you are not </a:t>
            </a:r>
          </a:p>
          <a:p>
            <a:r>
              <a:rPr lang="en-US" sz="2000" dirty="0" smtClean="0"/>
              <a:t>constantly working on your own. </a:t>
            </a:r>
            <a:endParaRPr lang="en-US" sz="2000" dirty="0"/>
          </a:p>
        </p:txBody>
      </p:sp>
    </p:spTree>
  </p:cSld>
  <p:clrMapOvr>
    <a:masterClrMapping/>
  </p:clrMapOvr>
  <p:transition advClick="0" advTm="7000">
    <p:fade/>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Laura Templin</a:t>
            </a:r>
            <a:endParaRPr lang="en-US" dirty="0"/>
          </a:p>
        </p:txBody>
      </p:sp>
      <p:sp>
        <p:nvSpPr>
          <p:cNvPr id="3" name="Content Placeholder 2"/>
          <p:cNvSpPr>
            <a:spLocks noGrp="1"/>
          </p:cNvSpPr>
          <p:nvPr>
            <p:ph idx="1"/>
          </p:nvPr>
        </p:nvSpPr>
        <p:spPr>
          <a:xfrm>
            <a:off x="457200" y="1646237"/>
            <a:ext cx="8229600" cy="4114800"/>
          </a:xfrm>
        </p:spPr>
        <p:txBody>
          <a:bodyPr/>
          <a:lstStyle/>
          <a:p>
            <a:r>
              <a:rPr lang="en-US" dirty="0" smtClean="0"/>
              <a:t>Company:  Allstate Insurance Company</a:t>
            </a:r>
          </a:p>
          <a:p>
            <a:r>
              <a:rPr lang="en-US" dirty="0" smtClean="0"/>
              <a:t>RLF Experience:</a:t>
            </a:r>
            <a:endParaRPr lang="en-US" dirty="0"/>
          </a:p>
        </p:txBody>
      </p:sp>
      <p:pic>
        <p:nvPicPr>
          <p:cNvPr id="33794" name="Picture 2"/>
          <p:cNvPicPr>
            <a:picLocks noChangeAspect="1" noChangeArrowheads="1"/>
          </p:cNvPicPr>
          <p:nvPr/>
        </p:nvPicPr>
        <p:blipFill>
          <a:blip r:embed="rId2" cstate="print"/>
          <a:srcRect/>
          <a:stretch>
            <a:fillRect/>
          </a:stretch>
        </p:blipFill>
        <p:spPr bwMode="auto">
          <a:xfrm>
            <a:off x="6531582" y="3590925"/>
            <a:ext cx="2155218" cy="2809875"/>
          </a:xfrm>
          <a:prstGeom prst="rect">
            <a:avLst/>
          </a:prstGeom>
          <a:noFill/>
          <a:ln w="9525">
            <a:noFill/>
            <a:miter lim="800000"/>
            <a:headEnd/>
            <a:tailEnd/>
          </a:ln>
        </p:spPr>
      </p:pic>
      <p:sp>
        <p:nvSpPr>
          <p:cNvPr id="5" name="TextBox 4"/>
          <p:cNvSpPr txBox="1"/>
          <p:nvPr/>
        </p:nvSpPr>
        <p:spPr>
          <a:xfrm>
            <a:off x="838200" y="2743200"/>
            <a:ext cx="7656968" cy="3416320"/>
          </a:xfrm>
          <a:prstGeom prst="rect">
            <a:avLst/>
          </a:prstGeom>
          <a:noFill/>
        </p:spPr>
        <p:txBody>
          <a:bodyPr wrap="none" rtlCol="0">
            <a:spAutoFit/>
          </a:bodyPr>
          <a:lstStyle/>
          <a:p>
            <a:r>
              <a:rPr lang="en-US" sz="1800" dirty="0" smtClean="0"/>
              <a:t>RLF has been the most unique and insightful learning experience of my </a:t>
            </a:r>
          </a:p>
          <a:p>
            <a:r>
              <a:rPr lang="en-US" sz="1800" dirty="0" smtClean="0"/>
              <a:t>career.  The combination of books, speakers, exercises and the bond we </a:t>
            </a:r>
          </a:p>
          <a:p>
            <a:r>
              <a:rPr lang="en-US" sz="1800" dirty="0" smtClean="0"/>
              <a:t>formed as a group made it very powerful for me, and </a:t>
            </a:r>
          </a:p>
          <a:p>
            <a:r>
              <a:rPr lang="en-US" sz="1800" dirty="0" smtClean="0"/>
              <a:t>every session gave me something new to consider.  </a:t>
            </a:r>
          </a:p>
          <a:p>
            <a:r>
              <a:rPr lang="en-US" sz="1800" dirty="0" smtClean="0"/>
              <a:t>My RLF notebook is filled with advice I know I'll go </a:t>
            </a:r>
          </a:p>
          <a:p>
            <a:r>
              <a:rPr lang="en-US" sz="1800" dirty="0" smtClean="0"/>
              <a:t>back to often - "your time here is short - make sure </a:t>
            </a:r>
          </a:p>
          <a:p>
            <a:r>
              <a:rPr lang="en-US" sz="1800" dirty="0" smtClean="0"/>
              <a:t>you have balance", "keep getting new experiences – </a:t>
            </a:r>
          </a:p>
          <a:p>
            <a:r>
              <a:rPr lang="en-US" sz="1800" dirty="0" smtClean="0"/>
              <a:t>not the same ones over and over", "give back", </a:t>
            </a:r>
          </a:p>
          <a:p>
            <a:r>
              <a:rPr lang="en-US" sz="1800" dirty="0" smtClean="0"/>
              <a:t>"change is possibility"...  I know I'll be a more </a:t>
            </a:r>
          </a:p>
          <a:p>
            <a:r>
              <a:rPr lang="en-US" sz="1800" dirty="0" smtClean="0"/>
              <a:t>thoughtful leader and well rounded person as a result </a:t>
            </a:r>
          </a:p>
          <a:p>
            <a:r>
              <a:rPr lang="en-US" sz="1800" dirty="0" smtClean="0"/>
              <a:t>of taking this journey.  Thanks for facilitating this truly </a:t>
            </a:r>
          </a:p>
          <a:p>
            <a:r>
              <a:rPr lang="en-US" sz="1800" dirty="0" smtClean="0"/>
              <a:t>amazing experience!</a:t>
            </a:r>
            <a:endParaRPr lang="en-US" sz="1800" dirty="0"/>
          </a:p>
        </p:txBody>
      </p:sp>
    </p:spTree>
  </p:cSld>
  <p:clrMapOvr>
    <a:masterClrMapping/>
  </p:clrMapOvr>
  <p:transition advClick="0" advTm="7000">
    <p:fade/>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Doug Thomas</a:t>
            </a:r>
            <a:endParaRPr lang="en-US" dirty="0"/>
          </a:p>
        </p:txBody>
      </p:sp>
      <p:sp>
        <p:nvSpPr>
          <p:cNvPr id="3" name="Content Placeholder 2"/>
          <p:cNvSpPr>
            <a:spLocks noGrp="1"/>
          </p:cNvSpPr>
          <p:nvPr>
            <p:ph idx="1"/>
          </p:nvPr>
        </p:nvSpPr>
        <p:spPr/>
        <p:txBody>
          <a:bodyPr/>
          <a:lstStyle/>
          <a:p>
            <a:r>
              <a:rPr lang="en-US" dirty="0" smtClean="0"/>
              <a:t>Company:  Aon Corporation</a:t>
            </a:r>
          </a:p>
          <a:p>
            <a:r>
              <a:rPr lang="en-US" dirty="0" smtClean="0"/>
              <a:t>RLF Experience:</a:t>
            </a:r>
            <a:endParaRPr lang="en-US" dirty="0"/>
          </a:p>
        </p:txBody>
      </p:sp>
      <p:pic>
        <p:nvPicPr>
          <p:cNvPr id="30722" name="Picture 2"/>
          <p:cNvPicPr>
            <a:picLocks noChangeAspect="1" noChangeArrowheads="1"/>
          </p:cNvPicPr>
          <p:nvPr/>
        </p:nvPicPr>
        <p:blipFill>
          <a:blip r:embed="rId2" cstate="print"/>
          <a:srcRect/>
          <a:stretch>
            <a:fillRect/>
          </a:stretch>
        </p:blipFill>
        <p:spPr bwMode="auto">
          <a:xfrm>
            <a:off x="6725557" y="3695700"/>
            <a:ext cx="1961243" cy="2628900"/>
          </a:xfrm>
          <a:prstGeom prst="rect">
            <a:avLst/>
          </a:prstGeom>
          <a:noFill/>
          <a:ln w="9525">
            <a:noFill/>
            <a:miter lim="800000"/>
            <a:headEnd/>
            <a:tailEnd/>
          </a:ln>
        </p:spPr>
      </p:pic>
      <p:sp>
        <p:nvSpPr>
          <p:cNvPr id="5" name="TextBox 4"/>
          <p:cNvSpPr txBox="1"/>
          <p:nvPr/>
        </p:nvSpPr>
        <p:spPr>
          <a:xfrm>
            <a:off x="790463" y="3276600"/>
            <a:ext cx="5993949" cy="2585323"/>
          </a:xfrm>
          <a:prstGeom prst="rect">
            <a:avLst/>
          </a:prstGeom>
          <a:noFill/>
        </p:spPr>
        <p:txBody>
          <a:bodyPr wrap="none" rtlCol="0">
            <a:spAutoFit/>
          </a:bodyPr>
          <a:lstStyle/>
          <a:p>
            <a:r>
              <a:rPr lang="en-US" sz="1800" dirty="0" smtClean="0"/>
              <a:t>One thing I learned from my SIM-RLF experience was </a:t>
            </a:r>
          </a:p>
          <a:p>
            <a:r>
              <a:rPr lang="en-US" sz="1800" dirty="0" smtClean="0"/>
              <a:t>that it's not so much about what you do that counts but </a:t>
            </a:r>
          </a:p>
          <a:p>
            <a:r>
              <a:rPr lang="en-US" sz="1800" dirty="0" smtClean="0"/>
              <a:t>what you share with others.  We all have talents and </a:t>
            </a:r>
          </a:p>
          <a:p>
            <a:r>
              <a:rPr lang="en-US" sz="1800" dirty="0" smtClean="0"/>
              <a:t>experiences that make us unique and it's up to us to </a:t>
            </a:r>
          </a:p>
          <a:p>
            <a:r>
              <a:rPr lang="en-US" sz="1800" dirty="0" smtClean="0"/>
              <a:t>capitalize on our strengths and use them to help others.  </a:t>
            </a:r>
          </a:p>
          <a:p>
            <a:r>
              <a:rPr lang="en-US" sz="1800" dirty="0" smtClean="0"/>
              <a:t>We also tend to create our own boundaries but its up to </a:t>
            </a:r>
          </a:p>
          <a:p>
            <a:r>
              <a:rPr lang="en-US" sz="1800" dirty="0" smtClean="0"/>
              <a:t>us to embrace change and use our talents to navigate </a:t>
            </a:r>
          </a:p>
          <a:p>
            <a:r>
              <a:rPr lang="en-US" sz="1800" dirty="0" smtClean="0"/>
              <a:t>through uncharted waters and take the necessary risks </a:t>
            </a:r>
          </a:p>
          <a:p>
            <a:r>
              <a:rPr lang="en-US" sz="1800" dirty="0" smtClean="0"/>
              <a:t>to succeed.   </a:t>
            </a:r>
            <a:endParaRPr lang="en-US" sz="1800" dirty="0"/>
          </a:p>
        </p:txBody>
      </p:sp>
    </p:spTree>
  </p:cSld>
  <p:clrMapOvr>
    <a:masterClrMapping/>
  </p:clrMapOvr>
  <p:transition advClick="0" advTm="7000">
    <p:fade/>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524000"/>
          </a:xfrm>
        </p:spPr>
        <p:txBody>
          <a:bodyPr/>
          <a:lstStyle/>
          <a:p>
            <a:r>
              <a:rPr lang="en-US" dirty="0" smtClean="0"/>
              <a:t>Dino Traxel</a:t>
            </a:r>
            <a:endParaRPr lang="en-US" dirty="0"/>
          </a:p>
        </p:txBody>
      </p:sp>
      <p:sp>
        <p:nvSpPr>
          <p:cNvPr id="3" name="Content Placeholder 2"/>
          <p:cNvSpPr>
            <a:spLocks noGrp="1"/>
          </p:cNvSpPr>
          <p:nvPr>
            <p:ph idx="1"/>
          </p:nvPr>
        </p:nvSpPr>
        <p:spPr>
          <a:xfrm>
            <a:off x="457200" y="1798637"/>
            <a:ext cx="8229600" cy="4114800"/>
          </a:xfrm>
        </p:spPr>
        <p:txBody>
          <a:bodyPr/>
          <a:lstStyle/>
          <a:p>
            <a:r>
              <a:rPr lang="en-US" dirty="0" smtClean="0"/>
              <a:t>Company:  Northwestern Mutual</a:t>
            </a:r>
          </a:p>
          <a:p>
            <a:r>
              <a:rPr lang="en-US" dirty="0" smtClean="0"/>
              <a:t>RLF Experience:</a:t>
            </a:r>
            <a:endParaRPr lang="en-US" dirty="0"/>
          </a:p>
        </p:txBody>
      </p:sp>
      <p:pic>
        <p:nvPicPr>
          <p:cNvPr id="9218" name="Picture 2"/>
          <p:cNvPicPr>
            <a:picLocks noChangeAspect="1" noChangeArrowheads="1"/>
          </p:cNvPicPr>
          <p:nvPr/>
        </p:nvPicPr>
        <p:blipFill>
          <a:blip r:embed="rId2" cstate="print"/>
          <a:srcRect/>
          <a:stretch>
            <a:fillRect/>
          </a:stretch>
        </p:blipFill>
        <p:spPr bwMode="auto">
          <a:xfrm>
            <a:off x="6553200" y="3609332"/>
            <a:ext cx="2014538" cy="2752986"/>
          </a:xfrm>
          <a:prstGeom prst="rect">
            <a:avLst/>
          </a:prstGeom>
          <a:noFill/>
          <a:ln w="9525">
            <a:noFill/>
            <a:miter lim="800000"/>
            <a:headEnd/>
            <a:tailEnd/>
          </a:ln>
        </p:spPr>
      </p:pic>
      <p:sp>
        <p:nvSpPr>
          <p:cNvPr id="5" name="TextBox 4"/>
          <p:cNvSpPr txBox="1"/>
          <p:nvPr/>
        </p:nvSpPr>
        <p:spPr>
          <a:xfrm>
            <a:off x="838200" y="2895600"/>
            <a:ext cx="5214889" cy="3693319"/>
          </a:xfrm>
          <a:prstGeom prst="rect">
            <a:avLst/>
          </a:prstGeom>
          <a:noFill/>
        </p:spPr>
        <p:txBody>
          <a:bodyPr wrap="none" rtlCol="0">
            <a:spAutoFit/>
          </a:bodyPr>
          <a:lstStyle/>
          <a:p>
            <a:r>
              <a:rPr lang="en-US" sz="1800" dirty="0" smtClean="0"/>
              <a:t>To me a big part of RLF was about growth:</a:t>
            </a:r>
          </a:p>
          <a:p>
            <a:endParaRPr lang="en-US" sz="1200" dirty="0" smtClean="0"/>
          </a:p>
          <a:p>
            <a:pPr marL="225425" indent="-225425">
              <a:buFont typeface="Arial" pitchFamily="34" charset="0"/>
              <a:buChar char="•"/>
            </a:pPr>
            <a:r>
              <a:rPr lang="en-US" sz="1800" dirty="0" smtClean="0"/>
              <a:t>In leadership </a:t>
            </a:r>
          </a:p>
          <a:p>
            <a:pPr marL="225425" indent="-225425">
              <a:buFont typeface="Arial" pitchFamily="34" charset="0"/>
              <a:buChar char="•"/>
            </a:pPr>
            <a:r>
              <a:rPr lang="en-US" sz="1800" dirty="0" smtClean="0"/>
              <a:t>in self reflection</a:t>
            </a:r>
          </a:p>
          <a:p>
            <a:pPr marL="225425" indent="-225425">
              <a:buFont typeface="Arial" pitchFamily="34" charset="0"/>
              <a:buChar char="•"/>
            </a:pPr>
            <a:r>
              <a:rPr lang="en-US" sz="1800" dirty="0" smtClean="0"/>
              <a:t>In self awareness</a:t>
            </a:r>
          </a:p>
          <a:p>
            <a:pPr marL="225425" indent="-225425">
              <a:buFont typeface="Arial" pitchFamily="34" charset="0"/>
              <a:buChar char="•"/>
            </a:pPr>
            <a:r>
              <a:rPr lang="en-US" sz="1800" dirty="0" smtClean="0"/>
              <a:t>In perspective</a:t>
            </a:r>
          </a:p>
          <a:p>
            <a:pPr marL="225425" indent="-225425">
              <a:buFont typeface="Arial" pitchFamily="34" charset="0"/>
              <a:buChar char="•"/>
            </a:pPr>
            <a:r>
              <a:rPr lang="en-US" sz="1800" dirty="0" smtClean="0"/>
              <a:t>In new friendships </a:t>
            </a:r>
          </a:p>
          <a:p>
            <a:pPr marL="225425" indent="-225425">
              <a:buFont typeface="Arial" pitchFamily="34" charset="0"/>
              <a:buChar char="•"/>
            </a:pPr>
            <a:r>
              <a:rPr lang="en-US" sz="1800" dirty="0" smtClean="0"/>
              <a:t>In new networks</a:t>
            </a:r>
          </a:p>
          <a:p>
            <a:pPr marL="225425" indent="-225425">
              <a:buFont typeface="Arial" pitchFamily="34" charset="0"/>
              <a:buChar char="•"/>
            </a:pPr>
            <a:r>
              <a:rPr lang="en-US" sz="1800" dirty="0" smtClean="0"/>
              <a:t>In ability realization (30+ book/ 10 months with </a:t>
            </a:r>
            <a:br>
              <a:rPr lang="en-US" sz="1800" dirty="0" smtClean="0"/>
            </a:br>
            <a:r>
              <a:rPr lang="en-US" sz="1800" dirty="0" smtClean="0"/>
              <a:t>everything else going on- WOW!) </a:t>
            </a:r>
          </a:p>
          <a:p>
            <a:pPr marL="225425" indent="-225425">
              <a:buFont typeface="Arial" pitchFamily="34" charset="0"/>
              <a:buChar char="•"/>
            </a:pPr>
            <a:r>
              <a:rPr lang="en-US" sz="1800" dirty="0" smtClean="0"/>
              <a:t>In being a more balanced person</a:t>
            </a:r>
          </a:p>
          <a:p>
            <a:pPr marL="225425" indent="-225425">
              <a:buFont typeface="Arial" pitchFamily="34" charset="0"/>
              <a:buChar char="•"/>
            </a:pPr>
            <a:r>
              <a:rPr lang="en-US" sz="1800" dirty="0" smtClean="0"/>
              <a:t>In giving back</a:t>
            </a:r>
          </a:p>
          <a:p>
            <a:endParaRPr lang="en-US" sz="1800" dirty="0"/>
          </a:p>
        </p:txBody>
      </p:sp>
    </p:spTree>
  </p:cSld>
  <p:clrMapOvr>
    <a:masterClrMapping/>
  </p:clrMapOvr>
  <p:transition advClick="0" advTm="7000">
    <p:fade/>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Rob Walker</a:t>
            </a:r>
            <a:endParaRPr lang="en-US" dirty="0"/>
          </a:p>
        </p:txBody>
      </p:sp>
      <p:sp>
        <p:nvSpPr>
          <p:cNvPr id="3" name="Content Placeholder 2"/>
          <p:cNvSpPr>
            <a:spLocks noGrp="1"/>
          </p:cNvSpPr>
          <p:nvPr>
            <p:ph idx="1"/>
          </p:nvPr>
        </p:nvSpPr>
        <p:spPr/>
        <p:txBody>
          <a:bodyPr/>
          <a:lstStyle/>
          <a:p>
            <a:r>
              <a:rPr lang="en-US" dirty="0" smtClean="0"/>
              <a:t>Company:  Allstate Insurance Company</a:t>
            </a:r>
          </a:p>
          <a:p>
            <a:r>
              <a:rPr lang="en-US" dirty="0" smtClean="0"/>
              <a:t>RLF Experience:</a:t>
            </a:r>
            <a:endParaRPr lang="en-US" dirty="0"/>
          </a:p>
        </p:txBody>
      </p:sp>
      <p:pic>
        <p:nvPicPr>
          <p:cNvPr id="32770" name="Picture 2"/>
          <p:cNvPicPr>
            <a:picLocks noChangeAspect="1" noChangeArrowheads="1"/>
          </p:cNvPicPr>
          <p:nvPr/>
        </p:nvPicPr>
        <p:blipFill>
          <a:blip r:embed="rId2" cstate="print"/>
          <a:srcRect/>
          <a:stretch>
            <a:fillRect/>
          </a:stretch>
        </p:blipFill>
        <p:spPr bwMode="auto">
          <a:xfrm>
            <a:off x="6210924" y="3581400"/>
            <a:ext cx="2079885" cy="2643188"/>
          </a:xfrm>
          <a:prstGeom prst="rect">
            <a:avLst/>
          </a:prstGeom>
          <a:noFill/>
          <a:ln w="9525">
            <a:noFill/>
            <a:miter lim="800000"/>
            <a:headEnd/>
            <a:tailEnd/>
          </a:ln>
        </p:spPr>
      </p:pic>
      <p:sp>
        <p:nvSpPr>
          <p:cNvPr id="5" name="TextBox 4"/>
          <p:cNvSpPr txBox="1"/>
          <p:nvPr/>
        </p:nvSpPr>
        <p:spPr>
          <a:xfrm>
            <a:off x="762000" y="3330714"/>
            <a:ext cx="4956806" cy="1631216"/>
          </a:xfrm>
          <a:prstGeom prst="rect">
            <a:avLst/>
          </a:prstGeom>
          <a:noFill/>
        </p:spPr>
        <p:txBody>
          <a:bodyPr wrap="none" rtlCol="0">
            <a:spAutoFit/>
          </a:bodyPr>
          <a:lstStyle/>
          <a:p>
            <a:r>
              <a:rPr lang="en-US" sz="2000" dirty="0" smtClean="0"/>
              <a:t>What an experience…While my company </a:t>
            </a:r>
          </a:p>
          <a:p>
            <a:r>
              <a:rPr lang="en-US" sz="2000" dirty="0" smtClean="0"/>
              <a:t>introduced me to this opportunity, it is the </a:t>
            </a:r>
          </a:p>
          <a:p>
            <a:r>
              <a:rPr lang="en-US" sz="2000" dirty="0" smtClean="0"/>
              <a:t>personal development that is a benefit to </a:t>
            </a:r>
          </a:p>
          <a:p>
            <a:r>
              <a:rPr lang="en-US" sz="2000" dirty="0" smtClean="0"/>
              <a:t>everyone in my life.</a:t>
            </a:r>
          </a:p>
          <a:p>
            <a:endParaRPr lang="en-US" sz="2000" dirty="0"/>
          </a:p>
        </p:txBody>
      </p:sp>
    </p:spTree>
  </p:cSld>
  <p:clrMapOvr>
    <a:masterClrMapping/>
  </p:clrMapOvr>
  <p:transition advClick="0" advTm="7000">
    <p:fade/>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Steve Zotta</a:t>
            </a:r>
            <a:endParaRPr lang="en-US" dirty="0"/>
          </a:p>
        </p:txBody>
      </p:sp>
      <p:sp>
        <p:nvSpPr>
          <p:cNvPr id="3" name="Content Placeholder 2"/>
          <p:cNvSpPr>
            <a:spLocks noGrp="1"/>
          </p:cNvSpPr>
          <p:nvPr>
            <p:ph idx="1"/>
          </p:nvPr>
        </p:nvSpPr>
        <p:spPr/>
        <p:txBody>
          <a:bodyPr/>
          <a:lstStyle/>
          <a:p>
            <a:r>
              <a:rPr lang="en-US" dirty="0" smtClean="0"/>
              <a:t>Company:  Rejis</a:t>
            </a:r>
          </a:p>
          <a:p>
            <a:r>
              <a:rPr lang="en-US" dirty="0" smtClean="0"/>
              <a:t>RLF Experience:</a:t>
            </a:r>
            <a:endParaRPr lang="en-US" dirty="0"/>
          </a:p>
        </p:txBody>
      </p:sp>
      <p:pic>
        <p:nvPicPr>
          <p:cNvPr id="26626" name="Picture 2"/>
          <p:cNvPicPr>
            <a:picLocks noChangeAspect="1" noChangeArrowheads="1"/>
          </p:cNvPicPr>
          <p:nvPr/>
        </p:nvPicPr>
        <p:blipFill>
          <a:blip r:embed="rId2" cstate="print"/>
          <a:srcRect/>
          <a:stretch>
            <a:fillRect/>
          </a:stretch>
        </p:blipFill>
        <p:spPr bwMode="auto">
          <a:xfrm>
            <a:off x="6477000" y="3657600"/>
            <a:ext cx="1933575" cy="2505075"/>
          </a:xfrm>
          <a:prstGeom prst="rect">
            <a:avLst/>
          </a:prstGeom>
          <a:noFill/>
          <a:ln w="9525">
            <a:noFill/>
            <a:miter lim="800000"/>
            <a:headEnd/>
            <a:tailEnd/>
          </a:ln>
        </p:spPr>
      </p:pic>
      <p:sp>
        <p:nvSpPr>
          <p:cNvPr id="5" name="TextBox 4"/>
          <p:cNvSpPr txBox="1"/>
          <p:nvPr/>
        </p:nvSpPr>
        <p:spPr>
          <a:xfrm>
            <a:off x="846139" y="3276600"/>
            <a:ext cx="5508239" cy="1785104"/>
          </a:xfrm>
          <a:prstGeom prst="rect">
            <a:avLst/>
          </a:prstGeom>
          <a:noFill/>
        </p:spPr>
        <p:txBody>
          <a:bodyPr wrap="none" rtlCol="0">
            <a:spAutoFit/>
          </a:bodyPr>
          <a:lstStyle/>
          <a:p>
            <a:r>
              <a:rPr lang="en-US" sz="2200" dirty="0" smtClean="0"/>
              <a:t>The RLF Leadership Program is a eye-</a:t>
            </a:r>
          </a:p>
          <a:p>
            <a:r>
              <a:rPr lang="en-US" sz="2200" dirty="0" smtClean="0"/>
              <a:t>opening, learning experience.  RLF opens </a:t>
            </a:r>
          </a:p>
          <a:p>
            <a:r>
              <a:rPr lang="en-US" sz="2200" dirty="0" smtClean="0"/>
              <a:t>your mind to a vast amount of knowledge, </a:t>
            </a:r>
          </a:p>
          <a:p>
            <a:r>
              <a:rPr lang="en-US" sz="2200" dirty="0" smtClean="0"/>
              <a:t>through books and personal experience. </a:t>
            </a:r>
            <a:br>
              <a:rPr lang="en-US" sz="2200" dirty="0" smtClean="0"/>
            </a:br>
            <a:endParaRPr lang="en-US" sz="2200" dirty="0"/>
          </a:p>
        </p:txBody>
      </p:sp>
    </p:spTree>
  </p:cSld>
  <p:clrMapOvr>
    <a:masterClrMapping/>
  </p:clrMapOvr>
  <p:transition advClick="0" advTm="7000">
    <p:fade/>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2"/>
          </p:nvPr>
        </p:nvSpPr>
        <p:spPr>
          <a:xfrm>
            <a:off x="457200" y="1219200"/>
            <a:ext cx="4040188" cy="4267200"/>
          </a:xfrm>
        </p:spPr>
        <p:txBody>
          <a:bodyPr>
            <a:noAutofit/>
          </a:bodyPr>
          <a:lstStyle/>
          <a:p>
            <a:pPr marL="166688" indent="-166688">
              <a:buNone/>
            </a:pPr>
            <a:r>
              <a:rPr lang="en-US" sz="2000" dirty="0" smtClean="0">
                <a:solidFill>
                  <a:srgbClr val="FFFFD2"/>
                </a:solidFill>
                <a:effectLst>
                  <a:outerShdw blurRad="38100" dist="38100" dir="2700000" algn="tl">
                    <a:srgbClr val="000000">
                      <a:alpha val="43137"/>
                    </a:srgbClr>
                  </a:outerShdw>
                </a:effectLst>
              </a:rPr>
              <a:t>Can it be done?</a:t>
            </a:r>
          </a:p>
          <a:p>
            <a:pPr marL="166688" indent="-166688">
              <a:buNone/>
            </a:pPr>
            <a:r>
              <a:rPr lang="en-US" sz="2000" dirty="0" smtClean="0">
                <a:solidFill>
                  <a:srgbClr val="FFFFD2"/>
                </a:solidFill>
                <a:effectLst>
                  <a:outerShdw blurRad="38100" dist="38100" dir="2700000" algn="tl">
                    <a:srgbClr val="000000">
                      <a:alpha val="43137"/>
                    </a:srgbClr>
                  </a:outerShdw>
                </a:effectLst>
              </a:rPr>
              <a:t>If we work to achieve...</a:t>
            </a:r>
          </a:p>
          <a:p>
            <a:pPr marL="166688" indent="-166688">
              <a:buNone/>
            </a:pPr>
            <a:r>
              <a:rPr lang="en-US" sz="2000" dirty="0" smtClean="0">
                <a:solidFill>
                  <a:srgbClr val="FFFFD2"/>
                </a:solidFill>
                <a:effectLst>
                  <a:outerShdw blurRad="38100" dist="38100" dir="2700000" algn="tl">
                    <a:srgbClr val="000000">
                      <a:alpha val="43137"/>
                    </a:srgbClr>
                  </a:outerShdw>
                </a:effectLst>
              </a:rPr>
              <a:t>Will it be fun?</a:t>
            </a:r>
          </a:p>
          <a:p>
            <a:pPr marL="166688" indent="-166688">
              <a:buNone/>
            </a:pPr>
            <a:r>
              <a:rPr lang="en-US" sz="2000" dirty="0" smtClean="0">
                <a:solidFill>
                  <a:srgbClr val="FFFFD2"/>
                </a:solidFill>
                <a:effectLst>
                  <a:outerShdw blurRad="38100" dist="38100" dir="2700000" algn="tl">
                    <a:srgbClr val="000000">
                      <a:alpha val="43137"/>
                    </a:srgbClr>
                  </a:outerShdw>
                </a:effectLst>
              </a:rPr>
              <a:t>What do they have up their sleeve?</a:t>
            </a:r>
          </a:p>
          <a:p>
            <a:pPr marL="166688" indent="-166688">
              <a:buNone/>
            </a:pPr>
            <a:endParaRPr lang="en-US" sz="2000" dirty="0" smtClean="0">
              <a:solidFill>
                <a:srgbClr val="FFFFD2"/>
              </a:solidFill>
              <a:effectLst>
                <a:outerShdw blurRad="38100" dist="38100" dir="2700000" algn="tl">
                  <a:srgbClr val="000000">
                    <a:alpha val="43137"/>
                  </a:srgbClr>
                </a:outerShdw>
              </a:effectLst>
            </a:endParaRPr>
          </a:p>
          <a:p>
            <a:pPr marL="166688" indent="-166688">
              <a:buNone/>
            </a:pPr>
            <a:r>
              <a:rPr lang="en-US" sz="2000" dirty="0" smtClean="0">
                <a:solidFill>
                  <a:srgbClr val="FFFFD2"/>
                </a:solidFill>
                <a:effectLst>
                  <a:outerShdw blurRad="38100" dist="38100" dir="2700000" algn="tl">
                    <a:srgbClr val="000000">
                      <a:alpha val="43137"/>
                    </a:srgbClr>
                  </a:outerShdw>
                </a:effectLst>
              </a:rPr>
              <a:t>I got to meet some great folks</a:t>
            </a:r>
          </a:p>
          <a:p>
            <a:pPr marL="166688" indent="-166688">
              <a:buNone/>
            </a:pPr>
            <a:r>
              <a:rPr lang="en-US" sz="2000" dirty="0" smtClean="0">
                <a:solidFill>
                  <a:srgbClr val="FFFFD2"/>
                </a:solidFill>
                <a:effectLst>
                  <a:outerShdw blurRad="38100" dist="38100" dir="2700000" algn="tl">
                    <a:srgbClr val="000000">
                      <a:alpha val="43137"/>
                    </a:srgbClr>
                  </a:outerShdw>
                </a:effectLst>
              </a:rPr>
              <a:t>and bonded real fast...</a:t>
            </a:r>
          </a:p>
          <a:p>
            <a:pPr marL="166688" indent="-166688">
              <a:buNone/>
            </a:pPr>
            <a:r>
              <a:rPr lang="en-US" sz="2000" dirty="0" smtClean="0">
                <a:solidFill>
                  <a:srgbClr val="FFFFD2"/>
                </a:solidFill>
                <a:effectLst>
                  <a:outerShdw blurRad="38100" dist="38100" dir="2700000" algn="tl">
                    <a:srgbClr val="000000">
                      <a:alpha val="43137"/>
                    </a:srgbClr>
                  </a:outerShdw>
                </a:effectLst>
              </a:rPr>
              <a:t>through activities with yolks,</a:t>
            </a:r>
          </a:p>
          <a:p>
            <a:pPr marL="166688" indent="-166688">
              <a:buNone/>
            </a:pPr>
            <a:r>
              <a:rPr lang="en-US" sz="2000" dirty="0" smtClean="0">
                <a:solidFill>
                  <a:srgbClr val="FFFFD2"/>
                </a:solidFill>
                <a:effectLst>
                  <a:outerShdw blurRad="38100" dist="38100" dir="2700000" algn="tl">
                    <a:srgbClr val="000000">
                      <a:alpha val="43137"/>
                    </a:srgbClr>
                  </a:outerShdw>
                </a:effectLst>
              </a:rPr>
              <a:t>these are friends that will last...</a:t>
            </a:r>
            <a:r>
              <a:rPr lang="en-US" sz="2000" dirty="0" smtClean="0">
                <a:solidFill>
                  <a:srgbClr val="FFFFD2"/>
                </a:solidFill>
              </a:rPr>
              <a:t/>
            </a:r>
            <a:br>
              <a:rPr lang="en-US" sz="2000" dirty="0" smtClean="0">
                <a:solidFill>
                  <a:srgbClr val="FFFFD2"/>
                </a:solidFill>
              </a:rPr>
            </a:br>
            <a:r>
              <a:rPr lang="en-US" sz="2000" dirty="0" smtClean="0"/>
              <a:t> </a:t>
            </a:r>
            <a:br>
              <a:rPr lang="en-US" sz="2000" dirty="0" smtClean="0"/>
            </a:br>
            <a:r>
              <a:rPr lang="en-US" sz="2000" dirty="0" smtClean="0"/>
              <a:t/>
            </a:r>
            <a:br>
              <a:rPr lang="en-US" sz="2000" dirty="0" smtClean="0"/>
            </a:br>
            <a:endParaRPr lang="en-US" sz="2000" dirty="0"/>
          </a:p>
        </p:txBody>
      </p:sp>
      <p:sp>
        <p:nvSpPr>
          <p:cNvPr id="9" name="Content Placeholder 8"/>
          <p:cNvSpPr>
            <a:spLocks noGrp="1"/>
          </p:cNvSpPr>
          <p:nvPr>
            <p:ph sz="quarter" idx="4"/>
          </p:nvPr>
        </p:nvSpPr>
        <p:spPr>
          <a:xfrm>
            <a:off x="4645025" y="1219200"/>
            <a:ext cx="4041775" cy="4267200"/>
          </a:xfrm>
        </p:spPr>
        <p:txBody>
          <a:bodyPr>
            <a:normAutofit/>
          </a:bodyPr>
          <a:lstStyle/>
          <a:p>
            <a:pPr marL="225425" indent="-225425">
              <a:buNone/>
            </a:pPr>
            <a:r>
              <a:rPr lang="en-US" sz="2000" dirty="0" smtClean="0">
                <a:solidFill>
                  <a:srgbClr val="FFFFD2"/>
                </a:solidFill>
                <a:effectLst>
                  <a:outerShdw blurRad="38100" dist="38100" dir="2700000" algn="tl">
                    <a:srgbClr val="000000">
                      <a:alpha val="43137"/>
                    </a:srgbClr>
                  </a:outerShdw>
                </a:effectLst>
              </a:rPr>
              <a:t>The time has flown by</a:t>
            </a:r>
          </a:p>
          <a:p>
            <a:pPr marL="225425" indent="-225425">
              <a:buNone/>
            </a:pPr>
            <a:r>
              <a:rPr lang="en-US" sz="2000" dirty="0" smtClean="0">
                <a:solidFill>
                  <a:srgbClr val="FFFFD2"/>
                </a:solidFill>
                <a:effectLst>
                  <a:outerShdw blurRad="38100" dist="38100" dir="2700000" algn="tl">
                    <a:srgbClr val="000000">
                      <a:alpha val="43137"/>
                    </a:srgbClr>
                  </a:outerShdw>
                </a:effectLst>
              </a:rPr>
              <a:t>it was too short with these friends</a:t>
            </a:r>
          </a:p>
          <a:p>
            <a:pPr marL="225425" indent="-225425">
              <a:buNone/>
            </a:pPr>
            <a:r>
              <a:rPr lang="en-US" sz="2000" dirty="0" smtClean="0">
                <a:solidFill>
                  <a:srgbClr val="FFFFD2"/>
                </a:solidFill>
                <a:effectLst>
                  <a:outerShdw blurRad="38100" dist="38100" dir="2700000" algn="tl">
                    <a:srgbClr val="000000">
                      <a:alpha val="43137"/>
                    </a:srgbClr>
                  </a:outerShdw>
                </a:effectLst>
              </a:rPr>
              <a:t>The end does draw nigh</a:t>
            </a:r>
          </a:p>
          <a:p>
            <a:pPr marL="225425" indent="-225425">
              <a:buNone/>
            </a:pPr>
            <a:r>
              <a:rPr lang="en-US" sz="2000" dirty="0" smtClean="0">
                <a:solidFill>
                  <a:srgbClr val="FFFFD2"/>
                </a:solidFill>
                <a:effectLst>
                  <a:outerShdw blurRad="38100" dist="38100" dir="2700000" algn="tl">
                    <a:srgbClr val="000000">
                      <a:alpha val="43137"/>
                    </a:srgbClr>
                  </a:outerShdw>
                </a:effectLst>
              </a:rPr>
              <a:t>I don't want it to end!</a:t>
            </a:r>
          </a:p>
          <a:p>
            <a:pPr marL="225425" indent="-225425">
              <a:buNone/>
            </a:pPr>
            <a:endParaRPr lang="en-US" sz="2000" dirty="0" smtClean="0">
              <a:solidFill>
                <a:srgbClr val="FFFFD2"/>
              </a:solidFill>
              <a:effectLst>
                <a:outerShdw blurRad="38100" dist="38100" dir="2700000" algn="tl">
                  <a:srgbClr val="000000">
                    <a:alpha val="43137"/>
                  </a:srgbClr>
                </a:outerShdw>
              </a:effectLst>
            </a:endParaRPr>
          </a:p>
          <a:p>
            <a:pPr marL="225425" indent="-225425">
              <a:buNone/>
            </a:pPr>
            <a:r>
              <a:rPr lang="en-US" sz="2000" dirty="0" smtClean="0">
                <a:solidFill>
                  <a:srgbClr val="FFFFD2"/>
                </a:solidFill>
                <a:effectLst>
                  <a:outerShdw blurRad="38100" dist="38100" dir="2700000" algn="tl">
                    <a:srgbClr val="000000">
                      <a:alpha val="43137"/>
                    </a:srgbClr>
                  </a:outerShdw>
                </a:effectLst>
              </a:rPr>
              <a:t>As we go on to great things</a:t>
            </a:r>
          </a:p>
          <a:p>
            <a:pPr marL="225425" indent="-225425">
              <a:buNone/>
            </a:pPr>
            <a:r>
              <a:rPr lang="en-US" sz="2000" dirty="0" smtClean="0">
                <a:solidFill>
                  <a:srgbClr val="FFFFD2"/>
                </a:solidFill>
                <a:effectLst>
                  <a:outerShdw blurRad="38100" dist="38100" dir="2700000" algn="tl">
                    <a:srgbClr val="000000">
                      <a:alpha val="43137"/>
                    </a:srgbClr>
                  </a:outerShdw>
                </a:effectLst>
              </a:rPr>
              <a:t>we will look back and all say,</a:t>
            </a:r>
          </a:p>
          <a:p>
            <a:pPr marL="225425" indent="-225425">
              <a:buNone/>
            </a:pPr>
            <a:r>
              <a:rPr lang="en-US" sz="2000" dirty="0" smtClean="0">
                <a:solidFill>
                  <a:srgbClr val="FFFFD2"/>
                </a:solidFill>
                <a:effectLst>
                  <a:outerShdw blurRad="38100" dist="38100" dir="2700000" algn="tl">
                    <a:srgbClr val="000000">
                      <a:alpha val="43137"/>
                    </a:srgbClr>
                  </a:outerShdw>
                </a:effectLst>
              </a:rPr>
              <a:t>RLF gave us wings</a:t>
            </a:r>
          </a:p>
          <a:p>
            <a:pPr marL="225425" indent="-225425">
              <a:buNone/>
            </a:pPr>
            <a:r>
              <a:rPr lang="en-US" sz="2000" dirty="0" smtClean="0">
                <a:solidFill>
                  <a:srgbClr val="FFFFD2"/>
                </a:solidFill>
                <a:effectLst>
                  <a:outerShdw blurRad="38100" dist="38100" dir="2700000" algn="tl">
                    <a:srgbClr val="000000">
                      <a:alpha val="43137"/>
                    </a:srgbClr>
                  </a:outerShdw>
                </a:effectLst>
              </a:rPr>
              <a:t>to lead others on our way!</a:t>
            </a:r>
            <a:endParaRPr lang="en-US" sz="2000" dirty="0">
              <a:solidFill>
                <a:srgbClr val="FFFFD2"/>
              </a:solidFill>
              <a:effectLst>
                <a:outerShdw blurRad="38100" dist="38100" dir="2700000" algn="tl">
                  <a:srgbClr val="000000">
                    <a:alpha val="43137"/>
                  </a:srgbClr>
                </a:outerShdw>
              </a:effectLst>
            </a:endParaRPr>
          </a:p>
        </p:txBody>
      </p:sp>
      <p:sp>
        <p:nvSpPr>
          <p:cNvPr id="5" name="TextBox 4"/>
          <p:cNvSpPr txBox="1"/>
          <p:nvPr/>
        </p:nvSpPr>
        <p:spPr>
          <a:xfrm>
            <a:off x="2362200" y="4953000"/>
            <a:ext cx="6096000" cy="461665"/>
          </a:xfrm>
          <a:prstGeom prst="rect">
            <a:avLst/>
          </a:prstGeom>
          <a:noFill/>
        </p:spPr>
        <p:txBody>
          <a:bodyPr wrap="square" rtlCol="0">
            <a:spAutoFit/>
          </a:bodyPr>
          <a:lstStyle/>
          <a:p>
            <a:pPr algn="r">
              <a:buFontTx/>
              <a:buChar char="-"/>
            </a:pPr>
            <a:r>
              <a:rPr lang="en-US" sz="2400" dirty="0" smtClean="0"/>
              <a:t> John Botta, Reflecting About RLF</a:t>
            </a:r>
            <a:endParaRPr lang="en-US" sz="2400" i="1" dirty="0" smtClean="0"/>
          </a:p>
        </p:txBody>
      </p:sp>
    </p:spTree>
  </p:cSld>
  <p:clrMapOvr>
    <a:masterClrMapping/>
  </p:clrMapOvr>
  <p:transition advClick="0" advTm="12000">
    <p:fade/>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14600"/>
            <a:ext cx="8229600" cy="1524000"/>
          </a:xfrm>
        </p:spPr>
        <p:txBody>
          <a:bodyPr/>
          <a:lstStyle/>
          <a:p>
            <a:pPr algn="ctr"/>
            <a:r>
              <a:rPr lang="en-US" dirty="0" smtClean="0"/>
              <a:t>Thanks to all for an </a:t>
            </a:r>
            <a:r>
              <a:rPr lang="en-US" u="sng" dirty="0" smtClean="0"/>
              <a:t>outstanding</a:t>
            </a:r>
            <a:r>
              <a:rPr lang="en-US" dirty="0" smtClean="0"/>
              <a:t> RLF session!</a:t>
            </a:r>
            <a:endParaRPr lang="en-US" dirty="0"/>
          </a:p>
        </p:txBody>
      </p:sp>
    </p:spTree>
  </p:cSld>
  <p:clrMapOvr>
    <a:masterClrMapping/>
  </p:clrMapOvr>
  <p:transition advClick="0" advTm="7000">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066800"/>
            <a:ext cx="8229600" cy="2667000"/>
          </a:xfrm>
        </p:spPr>
        <p:txBody>
          <a:bodyPr>
            <a:normAutofit/>
          </a:bodyPr>
          <a:lstStyle/>
          <a:p>
            <a:r>
              <a:rPr lang="en-US" dirty="0" smtClean="0"/>
              <a:t>That which does not kill me, makes me stronger.</a:t>
            </a:r>
            <a:endParaRPr lang="en-US" dirty="0"/>
          </a:p>
        </p:txBody>
      </p:sp>
      <p:sp>
        <p:nvSpPr>
          <p:cNvPr id="5" name="TextBox 4"/>
          <p:cNvSpPr txBox="1"/>
          <p:nvPr/>
        </p:nvSpPr>
        <p:spPr>
          <a:xfrm>
            <a:off x="5865708" y="3962400"/>
            <a:ext cx="2415982" cy="523220"/>
          </a:xfrm>
          <a:prstGeom prst="rect">
            <a:avLst/>
          </a:prstGeom>
          <a:noFill/>
        </p:spPr>
        <p:txBody>
          <a:bodyPr wrap="none" rtlCol="0">
            <a:spAutoFit/>
          </a:bodyPr>
          <a:lstStyle/>
          <a:p>
            <a:r>
              <a:rPr lang="en-US" dirty="0" smtClean="0"/>
              <a:t>- Viktor Frankl</a:t>
            </a:r>
            <a:endParaRPr lang="en-US" dirty="0"/>
          </a:p>
        </p:txBody>
      </p:sp>
    </p:spTree>
  </p:cSld>
  <p:clrMapOvr>
    <a:masterClrMapping/>
  </p:clrMapOvr>
  <p:transition advClick="0" advTm="7000">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229600" cy="5257800"/>
          </a:xfrm>
        </p:spPr>
        <p:txBody>
          <a:bodyPr>
            <a:normAutofit/>
          </a:bodyPr>
          <a:lstStyle/>
          <a:p>
            <a:r>
              <a:rPr lang="en-US" sz="4000" dirty="0" smtClean="0"/>
              <a:t>Our behavior is governed by principles.  Living in harmony with them brings positive consequences.  We are free to choose our response in any situation, but in doing so, we choose the attendant consequence.  When we pick up one end of the stick, we pick up the other.</a:t>
            </a:r>
            <a:endParaRPr lang="en-US" sz="4000" dirty="0"/>
          </a:p>
        </p:txBody>
      </p:sp>
      <p:sp>
        <p:nvSpPr>
          <p:cNvPr id="5" name="TextBox 4"/>
          <p:cNvSpPr txBox="1"/>
          <p:nvPr/>
        </p:nvSpPr>
        <p:spPr>
          <a:xfrm>
            <a:off x="5486400" y="5562600"/>
            <a:ext cx="3321743" cy="523220"/>
          </a:xfrm>
          <a:prstGeom prst="rect">
            <a:avLst/>
          </a:prstGeom>
          <a:noFill/>
        </p:spPr>
        <p:txBody>
          <a:bodyPr wrap="none" rtlCol="0">
            <a:spAutoFit/>
          </a:bodyPr>
          <a:lstStyle/>
          <a:p>
            <a:r>
              <a:rPr lang="en-US" dirty="0" smtClean="0"/>
              <a:t>- Stephen R. Covey</a:t>
            </a:r>
            <a:endParaRPr lang="en-US" dirty="0"/>
          </a:p>
        </p:txBody>
      </p:sp>
    </p:spTree>
  </p:cSld>
  <p:clrMapOvr>
    <a:masterClrMapping/>
  </p:clrMapOvr>
  <p:transition advClick="0" advTm="11000">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914400"/>
            <a:ext cx="8229600" cy="2667000"/>
          </a:xfrm>
        </p:spPr>
        <p:txBody>
          <a:bodyPr>
            <a:normAutofit/>
          </a:bodyPr>
          <a:lstStyle/>
          <a:p>
            <a:pPr algn="ctr"/>
            <a:r>
              <a:rPr lang="en-US" dirty="0" smtClean="0"/>
              <a:t>How DO you read a book?  </a:t>
            </a:r>
            <a:r>
              <a:rPr lang="en-US" dirty="0" smtClean="0">
                <a:sym typeface="Wingdings" pitchFamily="2" charset="2"/>
              </a:rPr>
              <a:t></a:t>
            </a:r>
            <a:endParaRPr lang="en-US" dirty="0"/>
          </a:p>
        </p:txBody>
      </p:sp>
    </p:spTree>
  </p:cSld>
  <p:clrMapOvr>
    <a:masterClrMapping/>
  </p:clrMapOvr>
  <p:transition advClick="0" advTm="7000">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0"/>
            <a:ext cx="8229600" cy="2667000"/>
          </a:xfrm>
        </p:spPr>
        <p:txBody>
          <a:bodyPr>
            <a:normAutofit fontScale="90000"/>
          </a:bodyPr>
          <a:lstStyle/>
          <a:p>
            <a:r>
              <a:rPr lang="en-US" dirty="0" smtClean="0"/>
              <a:t>Good books are over your head.   They would not be good for you if they were not.  And books that are over your head weary you unless you can reach up to them and pull yourself up to their level.</a:t>
            </a:r>
            <a:endParaRPr lang="en-US" dirty="0"/>
          </a:p>
        </p:txBody>
      </p:sp>
      <p:sp>
        <p:nvSpPr>
          <p:cNvPr id="5" name="TextBox 4"/>
          <p:cNvSpPr txBox="1"/>
          <p:nvPr/>
        </p:nvSpPr>
        <p:spPr>
          <a:xfrm>
            <a:off x="2590800" y="5191780"/>
            <a:ext cx="6040436" cy="523220"/>
          </a:xfrm>
          <a:prstGeom prst="rect">
            <a:avLst/>
          </a:prstGeom>
          <a:noFill/>
        </p:spPr>
        <p:txBody>
          <a:bodyPr wrap="none" rtlCol="0">
            <a:spAutoFit/>
          </a:bodyPr>
          <a:lstStyle/>
          <a:p>
            <a:r>
              <a:rPr lang="en-US" dirty="0" smtClean="0"/>
              <a:t>- Discussion on </a:t>
            </a:r>
            <a:r>
              <a:rPr lang="en-US" i="1" dirty="0" smtClean="0"/>
              <a:t>How to Read a Book</a:t>
            </a:r>
            <a:endParaRPr lang="en-US" i="1" dirty="0"/>
          </a:p>
        </p:txBody>
      </p:sp>
    </p:spTree>
  </p:cSld>
  <p:clrMapOvr>
    <a:masterClrMapping/>
  </p:clrMapOvr>
  <p:transition advClick="0" advTm="11000">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219200"/>
            <a:ext cx="7467600" cy="2667000"/>
          </a:xfrm>
        </p:spPr>
        <p:txBody>
          <a:bodyPr>
            <a:normAutofit/>
          </a:bodyPr>
          <a:lstStyle/>
          <a:p>
            <a:r>
              <a:rPr lang="en-US" dirty="0" smtClean="0"/>
              <a:t>The Wiggles can provide a perfect warm-up exercise!</a:t>
            </a:r>
            <a:endParaRPr lang="en-US" dirty="0"/>
          </a:p>
        </p:txBody>
      </p:sp>
      <p:sp>
        <p:nvSpPr>
          <p:cNvPr id="5" name="TextBox 4"/>
          <p:cNvSpPr txBox="1"/>
          <p:nvPr/>
        </p:nvSpPr>
        <p:spPr>
          <a:xfrm>
            <a:off x="2895600" y="4277380"/>
            <a:ext cx="5740674" cy="523220"/>
          </a:xfrm>
          <a:prstGeom prst="rect">
            <a:avLst/>
          </a:prstGeom>
          <a:noFill/>
        </p:spPr>
        <p:txBody>
          <a:bodyPr wrap="none" rtlCol="0">
            <a:spAutoFit/>
          </a:bodyPr>
          <a:lstStyle/>
          <a:p>
            <a:r>
              <a:rPr lang="en-US" dirty="0" smtClean="0"/>
              <a:t>- Getting Ready for Day 2 in March</a:t>
            </a:r>
            <a:endParaRPr lang="en-US" dirty="0"/>
          </a:p>
        </p:txBody>
      </p:sp>
    </p:spTree>
  </p:cSld>
  <p:clrMapOvr>
    <a:masterClrMapping/>
  </p:clrMapOvr>
  <p:transition advClick="0" advTm="7000">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371600"/>
            <a:ext cx="8229600" cy="3352800"/>
          </a:xfrm>
        </p:spPr>
        <p:txBody>
          <a:bodyPr>
            <a:normAutofit/>
          </a:bodyPr>
          <a:lstStyle/>
          <a:p>
            <a:r>
              <a:rPr lang="en-US" dirty="0" smtClean="0"/>
              <a:t>The glass is not half-full.  The glass is not half-empty.  The glass is just twice as large as it needs to be.</a:t>
            </a:r>
            <a:endParaRPr lang="en-US" dirty="0"/>
          </a:p>
        </p:txBody>
      </p:sp>
      <p:sp>
        <p:nvSpPr>
          <p:cNvPr id="5" name="TextBox 4"/>
          <p:cNvSpPr txBox="1"/>
          <p:nvPr/>
        </p:nvSpPr>
        <p:spPr>
          <a:xfrm>
            <a:off x="5647508" y="4876800"/>
            <a:ext cx="2658292" cy="523220"/>
          </a:xfrm>
          <a:prstGeom prst="rect">
            <a:avLst/>
          </a:prstGeom>
          <a:noFill/>
        </p:spPr>
        <p:txBody>
          <a:bodyPr wrap="none" rtlCol="0">
            <a:spAutoFit/>
          </a:bodyPr>
          <a:lstStyle/>
          <a:p>
            <a:r>
              <a:rPr lang="en-US" dirty="0" smtClean="0"/>
              <a:t>- Tom LaMantia</a:t>
            </a:r>
            <a:endParaRPr lang="en-US" dirty="0"/>
          </a:p>
        </p:txBody>
      </p:sp>
    </p:spTree>
  </p:cSld>
  <p:clrMapOvr>
    <a:masterClrMapping/>
  </p:clrMapOvr>
  <p:transition advClick="0" advTm="7000">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447800"/>
            <a:ext cx="8229600" cy="2362200"/>
          </a:xfrm>
        </p:spPr>
        <p:txBody>
          <a:bodyPr>
            <a:normAutofit/>
          </a:bodyPr>
          <a:lstStyle/>
          <a:p>
            <a:pPr algn="ctr"/>
            <a:r>
              <a:rPr lang="en-US" dirty="0" smtClean="0"/>
              <a:t>Manager = Teacher</a:t>
            </a:r>
            <a:br>
              <a:rPr lang="en-US" dirty="0" smtClean="0"/>
            </a:br>
            <a:r>
              <a:rPr lang="en-US" dirty="0" smtClean="0"/>
              <a:t>Boss = Jackass</a:t>
            </a:r>
            <a:endParaRPr lang="en-US" dirty="0"/>
          </a:p>
        </p:txBody>
      </p:sp>
      <p:sp>
        <p:nvSpPr>
          <p:cNvPr id="5" name="TextBox 4"/>
          <p:cNvSpPr txBox="1"/>
          <p:nvPr/>
        </p:nvSpPr>
        <p:spPr>
          <a:xfrm>
            <a:off x="5647508" y="4038600"/>
            <a:ext cx="2658292" cy="523220"/>
          </a:xfrm>
          <a:prstGeom prst="rect">
            <a:avLst/>
          </a:prstGeom>
          <a:noFill/>
        </p:spPr>
        <p:txBody>
          <a:bodyPr wrap="none" rtlCol="0">
            <a:spAutoFit/>
          </a:bodyPr>
          <a:lstStyle/>
          <a:p>
            <a:r>
              <a:rPr lang="en-US" dirty="0" smtClean="0"/>
              <a:t>- Tom LaMantia</a:t>
            </a:r>
            <a:endParaRPr lang="en-US" dirty="0"/>
          </a:p>
        </p:txBody>
      </p:sp>
    </p:spTree>
  </p:cSld>
  <p:clrMapOvr>
    <a:masterClrMapping/>
  </p:clrMapOvr>
  <p:transition advClick="0" advTm="7000">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447800"/>
            <a:ext cx="8229600" cy="2362200"/>
          </a:xfrm>
        </p:spPr>
        <p:txBody>
          <a:bodyPr>
            <a:normAutofit/>
          </a:bodyPr>
          <a:lstStyle/>
          <a:p>
            <a:r>
              <a:rPr lang="en-US" dirty="0" smtClean="0"/>
              <a:t>Titles don't mean jack!  Influence means </a:t>
            </a:r>
            <a:r>
              <a:rPr lang="en-US" u="sng" dirty="0" smtClean="0"/>
              <a:t>much</a:t>
            </a:r>
            <a:r>
              <a:rPr lang="en-US" dirty="0" smtClean="0"/>
              <a:t> more.</a:t>
            </a:r>
            <a:endParaRPr lang="en-US" dirty="0"/>
          </a:p>
        </p:txBody>
      </p:sp>
      <p:sp>
        <p:nvSpPr>
          <p:cNvPr id="5" name="TextBox 4"/>
          <p:cNvSpPr txBox="1"/>
          <p:nvPr/>
        </p:nvSpPr>
        <p:spPr>
          <a:xfrm>
            <a:off x="5647508" y="4038600"/>
            <a:ext cx="2658292" cy="523220"/>
          </a:xfrm>
          <a:prstGeom prst="rect">
            <a:avLst/>
          </a:prstGeom>
          <a:noFill/>
        </p:spPr>
        <p:txBody>
          <a:bodyPr wrap="none" rtlCol="0">
            <a:spAutoFit/>
          </a:bodyPr>
          <a:lstStyle/>
          <a:p>
            <a:r>
              <a:rPr lang="en-US" dirty="0" smtClean="0"/>
              <a:t>- Tom LaMantia</a:t>
            </a:r>
            <a:endParaRPr lang="en-US" dirty="0"/>
          </a:p>
        </p:txBody>
      </p:sp>
    </p:spTree>
  </p:cSld>
  <p:clrMapOvr>
    <a:masterClrMapping/>
  </p:clrMapOvr>
  <p:transition advClick="0" advTm="7000">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905000"/>
            <a:ext cx="8229600" cy="1905000"/>
          </a:xfrm>
        </p:spPr>
        <p:txBody>
          <a:bodyPr>
            <a:normAutofit/>
          </a:bodyPr>
          <a:lstStyle/>
          <a:p>
            <a:r>
              <a:rPr lang="en-US" dirty="0" smtClean="0"/>
              <a:t>How do you tell the emperor he doesn't have any clothes?</a:t>
            </a:r>
            <a:endParaRPr lang="en-US" dirty="0"/>
          </a:p>
        </p:txBody>
      </p:sp>
      <p:sp>
        <p:nvSpPr>
          <p:cNvPr id="5" name="TextBox 4"/>
          <p:cNvSpPr txBox="1"/>
          <p:nvPr/>
        </p:nvSpPr>
        <p:spPr>
          <a:xfrm>
            <a:off x="2524536" y="3962400"/>
            <a:ext cx="6162264" cy="523220"/>
          </a:xfrm>
          <a:prstGeom prst="rect">
            <a:avLst/>
          </a:prstGeom>
          <a:noFill/>
        </p:spPr>
        <p:txBody>
          <a:bodyPr wrap="none" rtlCol="0">
            <a:spAutoFit/>
          </a:bodyPr>
          <a:lstStyle/>
          <a:p>
            <a:r>
              <a:rPr lang="en-US" dirty="0" smtClean="0"/>
              <a:t>- Discussion of Crucial Conversations</a:t>
            </a:r>
            <a:endParaRPr lang="en-US" dirty="0"/>
          </a:p>
        </p:txBody>
      </p:sp>
    </p:spTree>
  </p:cSld>
  <p:clrMapOvr>
    <a:masterClrMapping/>
  </p:clrMapOvr>
  <p:transition advClick="0" advTm="700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676400"/>
            <a:ext cx="8229600" cy="1524000"/>
          </a:xfrm>
        </p:spPr>
        <p:txBody>
          <a:bodyPr/>
          <a:lstStyle/>
          <a:p>
            <a:pPr algn="ctr"/>
            <a:r>
              <a:rPr lang="en-US" dirty="0" smtClean="0"/>
              <a:t>Session 1</a:t>
            </a:r>
            <a:endParaRPr lang="en-US" dirty="0"/>
          </a:p>
        </p:txBody>
      </p:sp>
      <p:sp>
        <p:nvSpPr>
          <p:cNvPr id="5" name="Text Placeholder 4"/>
          <p:cNvSpPr>
            <a:spLocks noGrp="1"/>
          </p:cNvSpPr>
          <p:nvPr>
            <p:ph type="body" idx="1"/>
          </p:nvPr>
        </p:nvSpPr>
        <p:spPr>
          <a:xfrm>
            <a:off x="457200" y="3322637"/>
            <a:ext cx="8229600" cy="792163"/>
          </a:xfrm>
        </p:spPr>
        <p:txBody>
          <a:bodyPr/>
          <a:lstStyle/>
          <a:p>
            <a:pPr algn="ctr">
              <a:buNone/>
            </a:pPr>
            <a:r>
              <a:rPr lang="en-US" dirty="0" smtClean="0"/>
              <a:t>26-27 January</a:t>
            </a:r>
            <a:endParaRPr lang="en-US" dirty="0"/>
          </a:p>
        </p:txBody>
      </p:sp>
    </p:spTree>
  </p:cSld>
  <p:clrMapOvr>
    <a:masterClrMapping/>
  </p:clrMapOvr>
  <p:transition advClick="0" advTm="7000">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905000"/>
            <a:ext cx="8229600" cy="1905000"/>
          </a:xfrm>
        </p:spPr>
        <p:txBody>
          <a:bodyPr>
            <a:normAutofit fontScale="90000"/>
          </a:bodyPr>
          <a:lstStyle/>
          <a:p>
            <a:r>
              <a:rPr lang="en-US" dirty="0" smtClean="0"/>
              <a:t>Good leaders surround themselves with people better than they are.</a:t>
            </a:r>
            <a:endParaRPr lang="en-US" dirty="0"/>
          </a:p>
        </p:txBody>
      </p:sp>
      <p:sp>
        <p:nvSpPr>
          <p:cNvPr id="5" name="TextBox 4"/>
          <p:cNvSpPr txBox="1"/>
          <p:nvPr/>
        </p:nvSpPr>
        <p:spPr>
          <a:xfrm>
            <a:off x="5181600" y="4114800"/>
            <a:ext cx="3342582" cy="523220"/>
          </a:xfrm>
          <a:prstGeom prst="rect">
            <a:avLst/>
          </a:prstGeom>
          <a:noFill/>
        </p:spPr>
        <p:txBody>
          <a:bodyPr wrap="none" rtlCol="0">
            <a:spAutoFit/>
          </a:bodyPr>
          <a:lstStyle/>
          <a:p>
            <a:r>
              <a:rPr lang="en-US" dirty="0" smtClean="0"/>
              <a:t>- Syntopical Review</a:t>
            </a:r>
            <a:endParaRPr lang="en-US" dirty="0"/>
          </a:p>
        </p:txBody>
      </p:sp>
    </p:spTree>
  </p:cSld>
  <p:clrMapOvr>
    <a:masterClrMapping/>
  </p:clrMapOvr>
  <p:transition advClick="0" advTm="7000">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676400"/>
            <a:ext cx="8229600" cy="1524000"/>
          </a:xfrm>
        </p:spPr>
        <p:txBody>
          <a:bodyPr/>
          <a:lstStyle/>
          <a:p>
            <a:pPr algn="ctr"/>
            <a:r>
              <a:rPr lang="en-US" dirty="0" smtClean="0"/>
              <a:t>Session 3</a:t>
            </a:r>
            <a:endParaRPr lang="en-US" dirty="0"/>
          </a:p>
        </p:txBody>
      </p:sp>
      <p:sp>
        <p:nvSpPr>
          <p:cNvPr id="5" name="Text Placeholder 4"/>
          <p:cNvSpPr>
            <a:spLocks noGrp="1"/>
          </p:cNvSpPr>
          <p:nvPr>
            <p:ph type="body" idx="1"/>
          </p:nvPr>
        </p:nvSpPr>
        <p:spPr>
          <a:xfrm>
            <a:off x="457200" y="3322637"/>
            <a:ext cx="8229600" cy="792163"/>
          </a:xfrm>
        </p:spPr>
        <p:txBody>
          <a:bodyPr/>
          <a:lstStyle/>
          <a:p>
            <a:pPr algn="ctr">
              <a:buNone/>
            </a:pPr>
            <a:r>
              <a:rPr lang="en-US" dirty="0" smtClean="0"/>
              <a:t>27-28 April</a:t>
            </a:r>
            <a:endParaRPr lang="en-US" dirty="0"/>
          </a:p>
        </p:txBody>
      </p:sp>
    </p:spTree>
  </p:cSld>
  <p:clrMapOvr>
    <a:masterClrMapping/>
  </p:clrMapOvr>
  <p:transition advClick="0" advTm="7000">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905000"/>
            <a:ext cx="8229600" cy="1905000"/>
          </a:xfrm>
        </p:spPr>
        <p:txBody>
          <a:bodyPr>
            <a:normAutofit/>
          </a:bodyPr>
          <a:lstStyle/>
          <a:p>
            <a:r>
              <a:rPr lang="en-US" dirty="0" smtClean="0"/>
              <a:t>Play to the moment.  Be who you need to be right then.</a:t>
            </a:r>
            <a:endParaRPr lang="en-US" dirty="0"/>
          </a:p>
        </p:txBody>
      </p:sp>
      <p:sp>
        <p:nvSpPr>
          <p:cNvPr id="5" name="TextBox 4"/>
          <p:cNvSpPr txBox="1"/>
          <p:nvPr/>
        </p:nvSpPr>
        <p:spPr>
          <a:xfrm>
            <a:off x="6168484" y="4114800"/>
            <a:ext cx="2137316" cy="523220"/>
          </a:xfrm>
          <a:prstGeom prst="rect">
            <a:avLst/>
          </a:prstGeom>
          <a:noFill/>
        </p:spPr>
        <p:txBody>
          <a:bodyPr wrap="none" rtlCol="0">
            <a:spAutoFit/>
          </a:bodyPr>
          <a:lstStyle/>
          <a:p>
            <a:r>
              <a:rPr lang="en-US" dirty="0" smtClean="0"/>
              <a:t>- Tom Lucas</a:t>
            </a:r>
            <a:endParaRPr lang="en-US" dirty="0"/>
          </a:p>
        </p:txBody>
      </p:sp>
    </p:spTree>
  </p:cSld>
  <p:clrMapOvr>
    <a:masterClrMapping/>
  </p:clrMapOvr>
  <p:transition advClick="0" advTm="7000">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0"/>
            <a:ext cx="8229600" cy="1905000"/>
          </a:xfrm>
        </p:spPr>
        <p:txBody>
          <a:bodyPr>
            <a:normAutofit fontScale="90000"/>
          </a:bodyPr>
          <a:lstStyle/>
          <a:p>
            <a:r>
              <a:rPr lang="en-US" dirty="0" smtClean="0"/>
              <a:t>Leadership has nothing to do with an org chart.</a:t>
            </a:r>
            <a:br>
              <a:rPr lang="en-US" dirty="0" smtClean="0"/>
            </a:br>
            <a:r>
              <a:rPr lang="en-US" dirty="0" smtClean="0"/>
              <a:t/>
            </a:r>
            <a:br>
              <a:rPr lang="en-US" dirty="0" smtClean="0"/>
            </a:br>
            <a:r>
              <a:rPr lang="en-US" sz="3100" dirty="0" smtClean="0"/>
              <a:t>Managers worry too much about org charts.  Leaders don't.  You don't even need staff to be a leader.  Leadership is about context, strategy, and execution.</a:t>
            </a:r>
            <a:endParaRPr lang="en-US" sz="3100" dirty="0"/>
          </a:p>
        </p:txBody>
      </p:sp>
      <p:sp>
        <p:nvSpPr>
          <p:cNvPr id="3" name="TextBox 2"/>
          <p:cNvSpPr txBox="1"/>
          <p:nvPr/>
        </p:nvSpPr>
        <p:spPr>
          <a:xfrm>
            <a:off x="6397084" y="5420380"/>
            <a:ext cx="2137316" cy="523220"/>
          </a:xfrm>
          <a:prstGeom prst="rect">
            <a:avLst/>
          </a:prstGeom>
          <a:noFill/>
        </p:spPr>
        <p:txBody>
          <a:bodyPr wrap="none" rtlCol="0">
            <a:spAutoFit/>
          </a:bodyPr>
          <a:lstStyle/>
          <a:p>
            <a:r>
              <a:rPr lang="en-US" dirty="0" smtClean="0"/>
              <a:t>- Tom Lucas</a:t>
            </a:r>
            <a:endParaRPr lang="en-US" dirty="0"/>
          </a:p>
        </p:txBody>
      </p:sp>
    </p:spTree>
  </p:cSld>
  <p:clrMapOvr>
    <a:masterClrMapping/>
  </p:clrMapOvr>
  <p:transition advClick="0" advTm="10000">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886200"/>
            <a:ext cx="8229600" cy="1905000"/>
          </a:xfrm>
        </p:spPr>
        <p:txBody>
          <a:bodyPr>
            <a:normAutofit fontScale="90000"/>
          </a:bodyPr>
          <a:lstStyle/>
          <a:p>
            <a:r>
              <a:rPr lang="en-US" dirty="0" smtClean="0"/>
              <a:t>Focus on the business and achieving business results.</a:t>
            </a:r>
            <a:br>
              <a:rPr lang="en-US" dirty="0" smtClean="0"/>
            </a:br>
            <a:r>
              <a:rPr lang="en-US" dirty="0" smtClean="0"/>
              <a:t/>
            </a:r>
            <a:br>
              <a:rPr lang="en-US" dirty="0" smtClean="0"/>
            </a:br>
            <a:r>
              <a:rPr lang="en-US" dirty="0" smtClean="0"/>
              <a:t>Write it down!</a:t>
            </a:r>
            <a:br>
              <a:rPr lang="en-US" dirty="0" smtClean="0"/>
            </a:br>
            <a:r>
              <a:rPr lang="en-US" dirty="0" smtClean="0"/>
              <a:t/>
            </a:r>
            <a:br>
              <a:rPr lang="en-US" dirty="0" smtClean="0"/>
            </a:br>
            <a:endParaRPr lang="en-US" dirty="0"/>
          </a:p>
        </p:txBody>
      </p:sp>
      <p:sp>
        <p:nvSpPr>
          <p:cNvPr id="3" name="TextBox 2"/>
          <p:cNvSpPr txBox="1"/>
          <p:nvPr/>
        </p:nvSpPr>
        <p:spPr>
          <a:xfrm>
            <a:off x="6168484" y="4724400"/>
            <a:ext cx="2137316" cy="523220"/>
          </a:xfrm>
          <a:prstGeom prst="rect">
            <a:avLst/>
          </a:prstGeom>
          <a:noFill/>
        </p:spPr>
        <p:txBody>
          <a:bodyPr wrap="none" rtlCol="0">
            <a:spAutoFit/>
          </a:bodyPr>
          <a:lstStyle/>
          <a:p>
            <a:r>
              <a:rPr lang="en-US" dirty="0" smtClean="0"/>
              <a:t>- Tom Lucas</a:t>
            </a:r>
            <a:endParaRPr lang="en-US" dirty="0"/>
          </a:p>
        </p:txBody>
      </p:sp>
    </p:spTree>
  </p:cSld>
  <p:clrMapOvr>
    <a:masterClrMapping/>
  </p:clrMapOvr>
  <p:transition advClick="0" advTm="10000">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0"/>
            <a:ext cx="8229600" cy="1905000"/>
          </a:xfrm>
        </p:spPr>
        <p:txBody>
          <a:bodyPr>
            <a:normAutofit fontScale="90000"/>
          </a:bodyPr>
          <a:lstStyle/>
          <a:p>
            <a:r>
              <a:rPr lang="en-US" dirty="0" smtClean="0"/>
              <a:t>Fail early, fail fast!</a:t>
            </a:r>
            <a:br>
              <a:rPr lang="en-US" dirty="0" smtClean="0"/>
            </a:br>
            <a:r>
              <a:rPr lang="en-US" dirty="0" smtClean="0"/>
              <a:t/>
            </a:r>
            <a:br>
              <a:rPr lang="en-US" dirty="0" smtClean="0"/>
            </a:br>
            <a:r>
              <a:rPr lang="en-US" dirty="0" smtClean="0"/>
              <a:t>Don't be afraid to get fired.</a:t>
            </a:r>
            <a:endParaRPr lang="en-US" dirty="0"/>
          </a:p>
        </p:txBody>
      </p:sp>
      <p:sp>
        <p:nvSpPr>
          <p:cNvPr id="3" name="TextBox 2"/>
          <p:cNvSpPr txBox="1"/>
          <p:nvPr/>
        </p:nvSpPr>
        <p:spPr>
          <a:xfrm>
            <a:off x="6168484" y="4810780"/>
            <a:ext cx="2137316" cy="523220"/>
          </a:xfrm>
          <a:prstGeom prst="rect">
            <a:avLst/>
          </a:prstGeom>
          <a:noFill/>
        </p:spPr>
        <p:txBody>
          <a:bodyPr wrap="none" rtlCol="0">
            <a:spAutoFit/>
          </a:bodyPr>
          <a:lstStyle/>
          <a:p>
            <a:r>
              <a:rPr lang="en-US" dirty="0" smtClean="0"/>
              <a:t>- Tom Lucas</a:t>
            </a:r>
            <a:endParaRPr lang="en-US" dirty="0"/>
          </a:p>
        </p:txBody>
      </p:sp>
    </p:spTree>
  </p:cSld>
  <p:clrMapOvr>
    <a:masterClrMapping/>
  </p:clrMapOvr>
  <p:transition advClick="0" advTm="10000">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733800"/>
            <a:ext cx="8229600" cy="1905000"/>
          </a:xfrm>
        </p:spPr>
        <p:txBody>
          <a:bodyPr>
            <a:normAutofit fontScale="90000"/>
          </a:bodyPr>
          <a:lstStyle/>
          <a:p>
            <a:r>
              <a:rPr lang="en-US" dirty="0" smtClean="0"/>
              <a:t>Leadership is being on stage acting every day, minus the applause.</a:t>
            </a:r>
            <a:br>
              <a:rPr lang="en-US" dirty="0" smtClean="0"/>
            </a:br>
            <a:r>
              <a:rPr lang="en-US" dirty="0" smtClean="0"/>
              <a:t/>
            </a:r>
            <a:br>
              <a:rPr lang="en-US" dirty="0" smtClean="0"/>
            </a:br>
            <a:r>
              <a:rPr lang="en-US" dirty="0" smtClean="0"/>
              <a:t>Execution gives you the right to be strategic.</a:t>
            </a:r>
            <a:br>
              <a:rPr lang="en-US" dirty="0" smtClean="0"/>
            </a:br>
            <a:endParaRPr lang="en-US" dirty="0"/>
          </a:p>
        </p:txBody>
      </p:sp>
      <p:sp>
        <p:nvSpPr>
          <p:cNvPr id="3" name="TextBox 2"/>
          <p:cNvSpPr txBox="1"/>
          <p:nvPr/>
        </p:nvSpPr>
        <p:spPr>
          <a:xfrm>
            <a:off x="6473284" y="5420380"/>
            <a:ext cx="2137316" cy="523220"/>
          </a:xfrm>
          <a:prstGeom prst="rect">
            <a:avLst/>
          </a:prstGeom>
          <a:noFill/>
        </p:spPr>
        <p:txBody>
          <a:bodyPr wrap="none" rtlCol="0">
            <a:spAutoFit/>
          </a:bodyPr>
          <a:lstStyle/>
          <a:p>
            <a:r>
              <a:rPr lang="en-US" dirty="0" smtClean="0"/>
              <a:t>- Tom Lucas</a:t>
            </a:r>
            <a:endParaRPr lang="en-US" dirty="0"/>
          </a:p>
        </p:txBody>
      </p:sp>
    </p:spTree>
  </p:cSld>
  <p:clrMapOvr>
    <a:masterClrMapping/>
  </p:clrMapOvr>
  <p:transition advClick="0" advTm="10000">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133600"/>
            <a:ext cx="8229600" cy="1905000"/>
          </a:xfrm>
        </p:spPr>
        <p:txBody>
          <a:bodyPr>
            <a:normAutofit/>
          </a:bodyPr>
          <a:lstStyle/>
          <a:p>
            <a:r>
              <a:rPr lang="en-US" dirty="0" smtClean="0"/>
              <a:t>Find your heroes and be true to what they represent.</a:t>
            </a:r>
            <a:endParaRPr lang="en-US" dirty="0"/>
          </a:p>
        </p:txBody>
      </p:sp>
      <p:sp>
        <p:nvSpPr>
          <p:cNvPr id="3" name="TextBox 2"/>
          <p:cNvSpPr txBox="1"/>
          <p:nvPr/>
        </p:nvSpPr>
        <p:spPr>
          <a:xfrm>
            <a:off x="6397084" y="4582180"/>
            <a:ext cx="2137316" cy="523220"/>
          </a:xfrm>
          <a:prstGeom prst="rect">
            <a:avLst/>
          </a:prstGeom>
          <a:noFill/>
        </p:spPr>
        <p:txBody>
          <a:bodyPr wrap="none" rtlCol="0">
            <a:spAutoFit/>
          </a:bodyPr>
          <a:lstStyle/>
          <a:p>
            <a:r>
              <a:rPr lang="en-US" dirty="0" smtClean="0"/>
              <a:t>- Tom Lucas</a:t>
            </a:r>
            <a:endParaRPr lang="en-US" dirty="0"/>
          </a:p>
        </p:txBody>
      </p:sp>
    </p:spTree>
  </p:cSld>
  <p:clrMapOvr>
    <a:masterClrMapping/>
  </p:clrMapOvr>
  <p:transition advClick="0" advTm="10000">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438400"/>
            <a:ext cx="8229600" cy="1905000"/>
          </a:xfrm>
        </p:spPr>
        <p:txBody>
          <a:bodyPr>
            <a:normAutofit fontScale="90000"/>
          </a:bodyPr>
          <a:lstStyle/>
          <a:p>
            <a:r>
              <a:rPr lang="en-US" dirty="0" smtClean="0"/>
              <a:t>Leadership is the art of accomplishing more than the science of management says is possible.</a:t>
            </a:r>
            <a:endParaRPr lang="en-US" dirty="0"/>
          </a:p>
        </p:txBody>
      </p:sp>
      <p:sp>
        <p:nvSpPr>
          <p:cNvPr id="5" name="TextBox 4"/>
          <p:cNvSpPr txBox="1"/>
          <p:nvPr/>
        </p:nvSpPr>
        <p:spPr>
          <a:xfrm>
            <a:off x="6168484" y="4277380"/>
            <a:ext cx="2383986" cy="523220"/>
          </a:xfrm>
          <a:prstGeom prst="rect">
            <a:avLst/>
          </a:prstGeom>
          <a:noFill/>
        </p:spPr>
        <p:txBody>
          <a:bodyPr wrap="none" rtlCol="0">
            <a:spAutoFit/>
          </a:bodyPr>
          <a:lstStyle/>
          <a:p>
            <a:r>
              <a:rPr lang="en-US" dirty="0" smtClean="0"/>
              <a:t>- Colin Powell</a:t>
            </a:r>
            <a:endParaRPr lang="en-US" dirty="0"/>
          </a:p>
        </p:txBody>
      </p:sp>
    </p:spTree>
  </p:cSld>
  <p:clrMapOvr>
    <a:masterClrMapping/>
  </p:clrMapOvr>
  <p:transition advClick="0" advTm="7000">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905000"/>
            <a:ext cx="8229600" cy="1905000"/>
          </a:xfrm>
        </p:spPr>
        <p:txBody>
          <a:bodyPr>
            <a:normAutofit/>
          </a:bodyPr>
          <a:lstStyle/>
          <a:p>
            <a:r>
              <a:rPr lang="en-US" dirty="0" smtClean="0"/>
              <a:t>People leave managers, not companies.</a:t>
            </a:r>
            <a:endParaRPr lang="en-US" dirty="0"/>
          </a:p>
        </p:txBody>
      </p:sp>
      <p:sp>
        <p:nvSpPr>
          <p:cNvPr id="5" name="TextBox 4"/>
          <p:cNvSpPr txBox="1"/>
          <p:nvPr/>
        </p:nvSpPr>
        <p:spPr>
          <a:xfrm>
            <a:off x="2231070" y="4038600"/>
            <a:ext cx="6684330" cy="523220"/>
          </a:xfrm>
          <a:prstGeom prst="rect">
            <a:avLst/>
          </a:prstGeom>
          <a:noFill/>
        </p:spPr>
        <p:txBody>
          <a:bodyPr wrap="none" rtlCol="0">
            <a:spAutoFit/>
          </a:bodyPr>
          <a:lstStyle/>
          <a:p>
            <a:r>
              <a:rPr lang="en-US" dirty="0" smtClean="0"/>
              <a:t>- Discussion of </a:t>
            </a:r>
            <a:r>
              <a:rPr lang="en-US" i="1" dirty="0" smtClean="0"/>
              <a:t>First Break All the Rules</a:t>
            </a:r>
            <a:endParaRPr lang="en-US" dirty="0"/>
          </a:p>
        </p:txBody>
      </p:sp>
    </p:spTree>
  </p:cSld>
  <p:clrMapOvr>
    <a:masterClrMapping/>
  </p:clrMapOvr>
  <p:transition advClick="0" advTm="7000">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3200"/>
            <a:ext cx="8229600" cy="2667000"/>
          </a:xfrm>
        </p:spPr>
        <p:txBody>
          <a:bodyPr>
            <a:normAutofit fontScale="90000"/>
          </a:bodyPr>
          <a:lstStyle/>
          <a:p>
            <a:r>
              <a:rPr lang="en-US" dirty="0" smtClean="0"/>
              <a:t>Leadership is much more of an art, a belief, a condition of the heart, than a set of things to do.  The visible signs of artful leadership are expressed, ultimately, in its practice.</a:t>
            </a:r>
            <a:br>
              <a:rPr lang="en-US" dirty="0" smtClean="0"/>
            </a:br>
            <a:endParaRPr lang="en-US" dirty="0"/>
          </a:p>
        </p:txBody>
      </p:sp>
      <p:sp>
        <p:nvSpPr>
          <p:cNvPr id="5" name="TextBox 4"/>
          <p:cNvSpPr txBox="1"/>
          <p:nvPr/>
        </p:nvSpPr>
        <p:spPr>
          <a:xfrm>
            <a:off x="2799163" y="4886980"/>
            <a:ext cx="5887637" cy="523220"/>
          </a:xfrm>
          <a:prstGeom prst="rect">
            <a:avLst/>
          </a:prstGeom>
          <a:noFill/>
        </p:spPr>
        <p:txBody>
          <a:bodyPr wrap="none" rtlCol="0">
            <a:spAutoFit/>
          </a:bodyPr>
          <a:lstStyle/>
          <a:p>
            <a:r>
              <a:rPr lang="en-US" dirty="0" smtClean="0"/>
              <a:t>- Max De Pree, </a:t>
            </a:r>
            <a:r>
              <a:rPr lang="en-US" i="1" dirty="0" smtClean="0"/>
              <a:t>Leadership is an Art</a:t>
            </a:r>
            <a:endParaRPr lang="en-US" dirty="0"/>
          </a:p>
        </p:txBody>
      </p:sp>
    </p:spTree>
  </p:cSld>
  <p:clrMapOvr>
    <a:masterClrMapping/>
  </p:clrMapOvr>
  <p:transition advClick="0" advTm="10000">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600200"/>
            <a:ext cx="8229600" cy="2209800"/>
          </a:xfrm>
        </p:spPr>
        <p:txBody>
          <a:bodyPr>
            <a:normAutofit fontScale="90000"/>
          </a:bodyPr>
          <a:lstStyle/>
          <a:p>
            <a:r>
              <a:rPr lang="en-US" dirty="0" smtClean="0"/>
              <a:t>Managers do things right, while leaders do the right things.</a:t>
            </a:r>
            <a:endParaRPr lang="en-US" dirty="0"/>
          </a:p>
        </p:txBody>
      </p:sp>
      <p:sp>
        <p:nvSpPr>
          <p:cNvPr id="5" name="TextBox 4"/>
          <p:cNvSpPr txBox="1"/>
          <p:nvPr/>
        </p:nvSpPr>
        <p:spPr>
          <a:xfrm>
            <a:off x="2231070" y="4038600"/>
            <a:ext cx="6684330" cy="523220"/>
          </a:xfrm>
          <a:prstGeom prst="rect">
            <a:avLst/>
          </a:prstGeom>
          <a:noFill/>
        </p:spPr>
        <p:txBody>
          <a:bodyPr wrap="none" rtlCol="0">
            <a:spAutoFit/>
          </a:bodyPr>
          <a:lstStyle/>
          <a:p>
            <a:r>
              <a:rPr lang="en-US" dirty="0" smtClean="0"/>
              <a:t>- Discussion of </a:t>
            </a:r>
            <a:r>
              <a:rPr lang="en-US" i="1" dirty="0" smtClean="0"/>
              <a:t>First Break All the Rules</a:t>
            </a:r>
            <a:endParaRPr lang="en-US" dirty="0"/>
          </a:p>
        </p:txBody>
      </p:sp>
    </p:spTree>
  </p:cSld>
  <p:clrMapOvr>
    <a:masterClrMapping/>
  </p:clrMapOvr>
  <p:transition advClick="0" advTm="7000">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6200"/>
            <a:ext cx="8229600" cy="1524000"/>
          </a:xfrm>
        </p:spPr>
        <p:txBody>
          <a:bodyPr/>
          <a:lstStyle/>
          <a:p>
            <a:r>
              <a:rPr lang="en-US" dirty="0" smtClean="0"/>
              <a:t>Reasons to Listen</a:t>
            </a:r>
            <a:endParaRPr lang="en-US" dirty="0"/>
          </a:p>
        </p:txBody>
      </p:sp>
      <p:sp>
        <p:nvSpPr>
          <p:cNvPr id="4" name="Content Placeholder 3"/>
          <p:cNvSpPr>
            <a:spLocks noGrp="1"/>
          </p:cNvSpPr>
          <p:nvPr>
            <p:ph idx="1"/>
          </p:nvPr>
        </p:nvSpPr>
        <p:spPr>
          <a:xfrm>
            <a:off x="457200" y="1600200"/>
            <a:ext cx="8229600" cy="4114800"/>
          </a:xfrm>
        </p:spPr>
        <p:txBody>
          <a:bodyPr/>
          <a:lstStyle/>
          <a:p>
            <a:r>
              <a:rPr lang="en-US" dirty="0" smtClean="0"/>
              <a:t>Improves your health</a:t>
            </a:r>
          </a:p>
          <a:p>
            <a:r>
              <a:rPr lang="en-US" dirty="0" smtClean="0"/>
              <a:t>Helps your personal growth</a:t>
            </a:r>
          </a:p>
          <a:p>
            <a:r>
              <a:rPr lang="en-US" dirty="0" smtClean="0"/>
              <a:t>Builds connections/relationships with other people</a:t>
            </a:r>
          </a:p>
          <a:p>
            <a:r>
              <a:rPr lang="en-US" dirty="0" smtClean="0"/>
              <a:t>Saves money, time, and reputation</a:t>
            </a:r>
          </a:p>
          <a:p>
            <a:r>
              <a:rPr lang="en-US" dirty="0" smtClean="0"/>
              <a:t>Reduces anxiety and stress</a:t>
            </a:r>
          </a:p>
          <a:p>
            <a:r>
              <a:rPr lang="en-US" dirty="0" smtClean="0"/>
              <a:t>Gives meaning to everything we do.</a:t>
            </a:r>
            <a:endParaRPr lang="en-US" dirty="0"/>
          </a:p>
        </p:txBody>
      </p:sp>
      <p:sp>
        <p:nvSpPr>
          <p:cNvPr id="5" name="TextBox 4"/>
          <p:cNvSpPr txBox="1"/>
          <p:nvPr/>
        </p:nvSpPr>
        <p:spPr>
          <a:xfrm>
            <a:off x="3505200" y="5786735"/>
            <a:ext cx="5096267" cy="461665"/>
          </a:xfrm>
          <a:prstGeom prst="rect">
            <a:avLst/>
          </a:prstGeom>
          <a:noFill/>
        </p:spPr>
        <p:txBody>
          <a:bodyPr wrap="none" rtlCol="0">
            <a:spAutoFit/>
          </a:bodyPr>
          <a:lstStyle/>
          <a:p>
            <a:r>
              <a:rPr lang="en-US" sz="2400" dirty="0" smtClean="0"/>
              <a:t>- Discussion of </a:t>
            </a:r>
            <a:r>
              <a:rPr lang="en-US" sz="2400" i="1" dirty="0" smtClean="0"/>
              <a:t>The Zen of Listening</a:t>
            </a:r>
            <a:endParaRPr lang="en-US" sz="2400" dirty="0"/>
          </a:p>
        </p:txBody>
      </p:sp>
    </p:spTree>
  </p:cSld>
  <p:clrMapOvr>
    <a:masterClrMapping/>
  </p:clrMapOvr>
  <p:transition advClick="0" advTm="15000">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96180"/>
            <a:ext cx="8229600" cy="2209800"/>
          </a:xfrm>
        </p:spPr>
        <p:txBody>
          <a:bodyPr>
            <a:normAutofit fontScale="90000"/>
          </a:bodyPr>
          <a:lstStyle/>
          <a:p>
            <a:r>
              <a:rPr lang="en-US" dirty="0" smtClean="0"/>
              <a:t>If every time we met with someone and gave them our full and complete attention for four minutes come hell or high water, it would change our lives.</a:t>
            </a:r>
            <a:endParaRPr lang="en-US" dirty="0"/>
          </a:p>
        </p:txBody>
      </p:sp>
      <p:sp>
        <p:nvSpPr>
          <p:cNvPr id="5" name="TextBox 4"/>
          <p:cNvSpPr txBox="1"/>
          <p:nvPr/>
        </p:nvSpPr>
        <p:spPr>
          <a:xfrm>
            <a:off x="3886974" y="4734580"/>
            <a:ext cx="4647426" cy="523220"/>
          </a:xfrm>
          <a:prstGeom prst="rect">
            <a:avLst/>
          </a:prstGeom>
          <a:noFill/>
        </p:spPr>
        <p:txBody>
          <a:bodyPr wrap="none" rtlCol="0">
            <a:spAutoFit/>
          </a:bodyPr>
          <a:lstStyle/>
          <a:p>
            <a:r>
              <a:rPr lang="en-US" dirty="0" smtClean="0"/>
              <a:t>- Leonard and Natalie Zunin</a:t>
            </a:r>
            <a:endParaRPr lang="en-US" dirty="0"/>
          </a:p>
        </p:txBody>
      </p:sp>
    </p:spTree>
  </p:cSld>
  <p:clrMapOvr>
    <a:masterClrMapping/>
  </p:clrMapOvr>
  <p:transition advClick="0" advTm="10000">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610380"/>
            <a:ext cx="8229600" cy="2209800"/>
          </a:xfrm>
        </p:spPr>
        <p:txBody>
          <a:bodyPr>
            <a:normAutofit/>
          </a:bodyPr>
          <a:lstStyle/>
          <a:p>
            <a:r>
              <a:rPr lang="en-US" dirty="0" smtClean="0"/>
              <a:t>Only 7% of what is said is just the words.</a:t>
            </a:r>
            <a:endParaRPr lang="en-US" dirty="0"/>
          </a:p>
        </p:txBody>
      </p:sp>
      <p:sp>
        <p:nvSpPr>
          <p:cNvPr id="5" name="TextBox 4"/>
          <p:cNvSpPr txBox="1"/>
          <p:nvPr/>
        </p:nvSpPr>
        <p:spPr>
          <a:xfrm>
            <a:off x="2667000" y="4048780"/>
            <a:ext cx="5915337" cy="523220"/>
          </a:xfrm>
          <a:prstGeom prst="rect">
            <a:avLst/>
          </a:prstGeom>
          <a:noFill/>
        </p:spPr>
        <p:txBody>
          <a:bodyPr wrap="none" rtlCol="0">
            <a:spAutoFit/>
          </a:bodyPr>
          <a:lstStyle/>
          <a:p>
            <a:r>
              <a:rPr lang="en-US" dirty="0" smtClean="0"/>
              <a:t>- Discussion of </a:t>
            </a:r>
            <a:r>
              <a:rPr lang="en-US" i="1" dirty="0" smtClean="0"/>
              <a:t>The Zen of Listening</a:t>
            </a:r>
            <a:endParaRPr lang="en-US" i="1" dirty="0"/>
          </a:p>
        </p:txBody>
      </p:sp>
    </p:spTree>
  </p:cSld>
  <p:clrMapOvr>
    <a:masterClrMapping/>
  </p:clrMapOvr>
  <p:transition advClick="0" advTm="7000">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610380"/>
            <a:ext cx="8229600" cy="2209800"/>
          </a:xfrm>
        </p:spPr>
        <p:txBody>
          <a:bodyPr>
            <a:normAutofit/>
          </a:bodyPr>
          <a:lstStyle/>
          <a:p>
            <a:r>
              <a:rPr lang="en-US" dirty="0" smtClean="0"/>
              <a:t>Is it better to be feared than loved?</a:t>
            </a:r>
            <a:endParaRPr lang="en-US" dirty="0"/>
          </a:p>
        </p:txBody>
      </p:sp>
      <p:sp>
        <p:nvSpPr>
          <p:cNvPr id="5" name="TextBox 4"/>
          <p:cNvSpPr txBox="1"/>
          <p:nvPr/>
        </p:nvSpPr>
        <p:spPr>
          <a:xfrm>
            <a:off x="3886974" y="4048780"/>
            <a:ext cx="4381328" cy="523220"/>
          </a:xfrm>
          <a:prstGeom prst="rect">
            <a:avLst/>
          </a:prstGeom>
          <a:noFill/>
        </p:spPr>
        <p:txBody>
          <a:bodyPr wrap="none" rtlCol="0">
            <a:spAutoFit/>
          </a:bodyPr>
          <a:lstStyle/>
          <a:p>
            <a:r>
              <a:rPr lang="en-US" dirty="0" smtClean="0"/>
              <a:t>- Discussion of </a:t>
            </a:r>
            <a:r>
              <a:rPr lang="en-US" i="1" dirty="0" smtClean="0"/>
              <a:t>The Prince</a:t>
            </a:r>
            <a:endParaRPr lang="en-US" dirty="0"/>
          </a:p>
        </p:txBody>
      </p:sp>
    </p:spTree>
  </p:cSld>
  <p:clrMapOvr>
    <a:masterClrMapping/>
  </p:clrMapOvr>
  <p:transition advClick="0" advTm="7000">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90600" y="1676400"/>
            <a:ext cx="7696200" cy="2209800"/>
          </a:xfrm>
        </p:spPr>
        <p:txBody>
          <a:bodyPr>
            <a:normAutofit/>
          </a:bodyPr>
          <a:lstStyle/>
          <a:p>
            <a:r>
              <a:rPr lang="en-US" dirty="0" smtClean="0"/>
              <a:t>Don't ask Ricky about the fish…</a:t>
            </a:r>
            <a:endParaRPr lang="en-US" dirty="0"/>
          </a:p>
        </p:txBody>
      </p:sp>
    </p:spTree>
  </p:cSld>
  <p:clrMapOvr>
    <a:masterClrMapping/>
  </p:clrMapOvr>
  <p:transition advClick="0" advTm="10000">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991380"/>
            <a:ext cx="8229600" cy="2209800"/>
          </a:xfrm>
        </p:spPr>
        <p:txBody>
          <a:bodyPr>
            <a:normAutofit fontScale="90000"/>
          </a:bodyPr>
          <a:lstStyle/>
          <a:p>
            <a:r>
              <a:rPr lang="en-US" dirty="0" smtClean="0"/>
              <a:t>Top 3 failures of a leader:  1) Lack of commitment, 2) Lack of communication, and 3) Lack of honesty.</a:t>
            </a:r>
            <a:endParaRPr lang="en-US" dirty="0"/>
          </a:p>
        </p:txBody>
      </p:sp>
      <p:sp>
        <p:nvSpPr>
          <p:cNvPr id="5" name="TextBox 4"/>
          <p:cNvSpPr txBox="1"/>
          <p:nvPr/>
        </p:nvSpPr>
        <p:spPr>
          <a:xfrm>
            <a:off x="6324600" y="4429780"/>
            <a:ext cx="2223686" cy="523220"/>
          </a:xfrm>
          <a:prstGeom prst="rect">
            <a:avLst/>
          </a:prstGeom>
          <a:noFill/>
        </p:spPr>
        <p:txBody>
          <a:bodyPr wrap="none" rtlCol="0">
            <a:spAutoFit/>
          </a:bodyPr>
          <a:lstStyle/>
          <a:p>
            <a:r>
              <a:rPr lang="en-US" dirty="0" smtClean="0"/>
              <a:t>- Mike Jones</a:t>
            </a:r>
            <a:endParaRPr lang="en-US" dirty="0"/>
          </a:p>
        </p:txBody>
      </p:sp>
    </p:spTree>
  </p:cSld>
  <p:clrMapOvr>
    <a:masterClrMapping/>
  </p:clrMapOvr>
  <p:transition advClick="0" advTm="10000">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991380"/>
            <a:ext cx="8229600" cy="2209800"/>
          </a:xfrm>
        </p:spPr>
        <p:txBody>
          <a:bodyPr>
            <a:normAutofit fontScale="90000"/>
          </a:bodyPr>
          <a:lstStyle/>
          <a:p>
            <a:r>
              <a:rPr lang="en-US" dirty="0" smtClean="0"/>
              <a:t>Regardless of what we think, the brain cannot multi-task.  Multi-tasking makes us unproductive.</a:t>
            </a:r>
            <a:endParaRPr lang="en-US" dirty="0"/>
          </a:p>
        </p:txBody>
      </p:sp>
      <p:sp>
        <p:nvSpPr>
          <p:cNvPr id="5" name="TextBox 4"/>
          <p:cNvSpPr txBox="1"/>
          <p:nvPr/>
        </p:nvSpPr>
        <p:spPr>
          <a:xfrm>
            <a:off x="4191000" y="4429780"/>
            <a:ext cx="4501553" cy="523220"/>
          </a:xfrm>
          <a:prstGeom prst="rect">
            <a:avLst/>
          </a:prstGeom>
          <a:noFill/>
        </p:spPr>
        <p:txBody>
          <a:bodyPr wrap="none" rtlCol="0">
            <a:spAutoFit/>
          </a:bodyPr>
          <a:lstStyle/>
          <a:p>
            <a:r>
              <a:rPr lang="en-US" dirty="0" smtClean="0"/>
              <a:t>- Discussion of </a:t>
            </a:r>
            <a:r>
              <a:rPr lang="en-US" i="1" dirty="0" smtClean="0"/>
              <a:t>Brain Rules</a:t>
            </a:r>
            <a:endParaRPr lang="en-US" dirty="0"/>
          </a:p>
        </p:txBody>
      </p:sp>
    </p:spTree>
  </p:cSld>
  <p:clrMapOvr>
    <a:masterClrMapping/>
  </p:clrMapOvr>
  <p:transition advClick="0" advTm="9000">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991380"/>
            <a:ext cx="8229600" cy="2209800"/>
          </a:xfrm>
        </p:spPr>
        <p:txBody>
          <a:bodyPr>
            <a:normAutofit fontScale="90000"/>
          </a:bodyPr>
          <a:lstStyle/>
          <a:p>
            <a:r>
              <a:rPr lang="en-US" dirty="0" smtClean="0"/>
              <a:t>Forgetting allows us to prioritize events.  If you want to remember, however, remember to repeat.</a:t>
            </a:r>
            <a:endParaRPr lang="en-US" dirty="0"/>
          </a:p>
        </p:txBody>
      </p:sp>
      <p:sp>
        <p:nvSpPr>
          <p:cNvPr id="5" name="TextBox 4"/>
          <p:cNvSpPr txBox="1"/>
          <p:nvPr/>
        </p:nvSpPr>
        <p:spPr>
          <a:xfrm>
            <a:off x="4191000" y="4429780"/>
            <a:ext cx="4501553" cy="523220"/>
          </a:xfrm>
          <a:prstGeom prst="rect">
            <a:avLst/>
          </a:prstGeom>
          <a:noFill/>
        </p:spPr>
        <p:txBody>
          <a:bodyPr wrap="none" rtlCol="0">
            <a:spAutoFit/>
          </a:bodyPr>
          <a:lstStyle/>
          <a:p>
            <a:r>
              <a:rPr lang="en-US" dirty="0" smtClean="0"/>
              <a:t>- Discussion of </a:t>
            </a:r>
            <a:r>
              <a:rPr lang="en-US" i="1" dirty="0" smtClean="0"/>
              <a:t>Brain Rules</a:t>
            </a:r>
            <a:endParaRPr lang="en-US" dirty="0"/>
          </a:p>
        </p:txBody>
      </p:sp>
    </p:spTree>
  </p:cSld>
  <p:clrMapOvr>
    <a:masterClrMapping/>
  </p:clrMapOvr>
  <p:transition advClick="0" advTm="8000">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991380"/>
            <a:ext cx="8229600" cy="2209800"/>
          </a:xfrm>
        </p:spPr>
        <p:txBody>
          <a:bodyPr>
            <a:normAutofit fontScale="90000"/>
          </a:bodyPr>
          <a:lstStyle/>
          <a:p>
            <a:r>
              <a:rPr lang="en-US" dirty="0" smtClean="0"/>
              <a:t>Take naps at work!  Napping is normal and can make you more productive!  </a:t>
            </a:r>
            <a:r>
              <a:rPr lang="en-US" dirty="0" smtClean="0">
                <a:sym typeface="Wingdings" pitchFamily="2" charset="2"/>
              </a:rPr>
              <a:t></a:t>
            </a:r>
            <a:endParaRPr lang="en-US" dirty="0"/>
          </a:p>
        </p:txBody>
      </p:sp>
      <p:sp>
        <p:nvSpPr>
          <p:cNvPr id="5" name="TextBox 4"/>
          <p:cNvSpPr txBox="1"/>
          <p:nvPr/>
        </p:nvSpPr>
        <p:spPr>
          <a:xfrm>
            <a:off x="4191000" y="4429780"/>
            <a:ext cx="4501553" cy="523220"/>
          </a:xfrm>
          <a:prstGeom prst="rect">
            <a:avLst/>
          </a:prstGeom>
          <a:noFill/>
        </p:spPr>
        <p:txBody>
          <a:bodyPr wrap="none" rtlCol="0">
            <a:spAutoFit/>
          </a:bodyPr>
          <a:lstStyle/>
          <a:p>
            <a:r>
              <a:rPr lang="en-US" dirty="0" smtClean="0"/>
              <a:t>- Discussion of </a:t>
            </a:r>
            <a:r>
              <a:rPr lang="en-US" i="1" dirty="0" smtClean="0"/>
              <a:t>Brain Rules</a:t>
            </a:r>
            <a:endParaRPr lang="en-US" dirty="0"/>
          </a:p>
        </p:txBody>
      </p:sp>
    </p:spTree>
  </p:cSld>
  <p:clrMapOvr>
    <a:masterClrMapping/>
  </p:clrMapOvr>
  <p:transition advClick="0" advTm="7000">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828800"/>
            <a:ext cx="8229600" cy="2667000"/>
          </a:xfrm>
        </p:spPr>
        <p:txBody>
          <a:bodyPr>
            <a:normAutofit/>
          </a:bodyPr>
          <a:lstStyle/>
          <a:p>
            <a:r>
              <a:rPr lang="en-US" dirty="0" smtClean="0"/>
              <a:t>If you can get to the people, you can get it done!</a:t>
            </a:r>
            <a:br>
              <a:rPr lang="en-US" dirty="0" smtClean="0"/>
            </a:br>
            <a:endParaRPr lang="en-US" dirty="0"/>
          </a:p>
        </p:txBody>
      </p:sp>
      <p:sp>
        <p:nvSpPr>
          <p:cNvPr id="5" name="TextBox 4"/>
          <p:cNvSpPr txBox="1"/>
          <p:nvPr/>
        </p:nvSpPr>
        <p:spPr>
          <a:xfrm>
            <a:off x="5965095" y="3972580"/>
            <a:ext cx="2340705" cy="523220"/>
          </a:xfrm>
          <a:prstGeom prst="rect">
            <a:avLst/>
          </a:prstGeom>
          <a:noFill/>
        </p:spPr>
        <p:txBody>
          <a:bodyPr wrap="none" rtlCol="0">
            <a:spAutoFit/>
          </a:bodyPr>
          <a:lstStyle/>
          <a:p>
            <a:r>
              <a:rPr lang="en-US" dirty="0" smtClean="0"/>
              <a:t>- Scot Berkey</a:t>
            </a:r>
            <a:endParaRPr lang="en-US" dirty="0"/>
          </a:p>
        </p:txBody>
      </p:sp>
    </p:spTree>
  </p:cSld>
  <p:clrMapOvr>
    <a:masterClrMapping/>
  </p:clrMapOvr>
  <p:transition advClick="0" advTm="10000">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676400"/>
            <a:ext cx="8229600" cy="2209800"/>
          </a:xfrm>
        </p:spPr>
        <p:txBody>
          <a:bodyPr>
            <a:normAutofit/>
          </a:bodyPr>
          <a:lstStyle/>
          <a:p>
            <a:r>
              <a:rPr lang="en-US" dirty="0" smtClean="0"/>
              <a:t>If you want disappointment, just add expectation.</a:t>
            </a:r>
            <a:endParaRPr lang="en-US" dirty="0"/>
          </a:p>
        </p:txBody>
      </p:sp>
      <p:sp>
        <p:nvSpPr>
          <p:cNvPr id="5" name="TextBox 4"/>
          <p:cNvSpPr txBox="1"/>
          <p:nvPr/>
        </p:nvSpPr>
        <p:spPr>
          <a:xfrm>
            <a:off x="2362200" y="4114800"/>
            <a:ext cx="6393032" cy="523220"/>
          </a:xfrm>
          <a:prstGeom prst="rect">
            <a:avLst/>
          </a:prstGeom>
          <a:noFill/>
        </p:spPr>
        <p:txBody>
          <a:bodyPr wrap="none" rtlCol="0">
            <a:spAutoFit/>
          </a:bodyPr>
          <a:lstStyle/>
          <a:p>
            <a:r>
              <a:rPr lang="en-US" dirty="0" smtClean="0"/>
              <a:t>- Nelson Still – Discussion of The Pearl</a:t>
            </a:r>
            <a:endParaRPr lang="en-US" dirty="0"/>
          </a:p>
        </p:txBody>
      </p:sp>
    </p:spTree>
  </p:cSld>
  <p:clrMapOvr>
    <a:masterClrMapping/>
  </p:clrMapOvr>
  <p:transition advClick="0" advTm="7000">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676400"/>
            <a:ext cx="8229600" cy="1524000"/>
          </a:xfrm>
        </p:spPr>
        <p:txBody>
          <a:bodyPr/>
          <a:lstStyle/>
          <a:p>
            <a:pPr algn="ctr"/>
            <a:r>
              <a:rPr lang="en-US" dirty="0" smtClean="0"/>
              <a:t>Session 4</a:t>
            </a:r>
            <a:endParaRPr lang="en-US" dirty="0"/>
          </a:p>
        </p:txBody>
      </p:sp>
      <p:sp>
        <p:nvSpPr>
          <p:cNvPr id="5" name="Text Placeholder 4"/>
          <p:cNvSpPr>
            <a:spLocks noGrp="1"/>
          </p:cNvSpPr>
          <p:nvPr>
            <p:ph type="body" idx="1"/>
          </p:nvPr>
        </p:nvSpPr>
        <p:spPr>
          <a:xfrm>
            <a:off x="457200" y="3322637"/>
            <a:ext cx="8229600" cy="792163"/>
          </a:xfrm>
        </p:spPr>
        <p:txBody>
          <a:bodyPr/>
          <a:lstStyle/>
          <a:p>
            <a:pPr algn="ctr">
              <a:buNone/>
            </a:pPr>
            <a:r>
              <a:rPr lang="en-US" dirty="0" smtClean="0"/>
              <a:t>8-9 June</a:t>
            </a:r>
            <a:endParaRPr lang="en-US" dirty="0"/>
          </a:p>
        </p:txBody>
      </p:sp>
    </p:spTree>
  </p:cSld>
  <p:clrMapOvr>
    <a:masterClrMapping/>
  </p:clrMapOvr>
  <p:transition advClick="0" advTm="7000">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163"/>
            <a:ext cx="8229600" cy="1524000"/>
          </a:xfrm>
        </p:spPr>
        <p:txBody>
          <a:bodyPr/>
          <a:lstStyle/>
          <a:p>
            <a:r>
              <a:rPr lang="en-US" dirty="0" smtClean="0"/>
              <a:t>SUCCESs Model</a:t>
            </a:r>
            <a:endParaRPr lang="en-US" dirty="0"/>
          </a:p>
        </p:txBody>
      </p:sp>
      <p:sp>
        <p:nvSpPr>
          <p:cNvPr id="4" name="Content Placeholder 3"/>
          <p:cNvSpPr>
            <a:spLocks noGrp="1"/>
          </p:cNvSpPr>
          <p:nvPr>
            <p:ph idx="1"/>
          </p:nvPr>
        </p:nvSpPr>
        <p:spPr>
          <a:xfrm>
            <a:off x="457200" y="1676400"/>
            <a:ext cx="8229600" cy="4114800"/>
          </a:xfrm>
        </p:spPr>
        <p:txBody>
          <a:bodyPr>
            <a:normAutofit/>
          </a:bodyPr>
          <a:lstStyle/>
          <a:p>
            <a:r>
              <a:rPr lang="en-US" sz="3600" b="1" dirty="0" smtClean="0"/>
              <a:t>S</a:t>
            </a:r>
            <a:r>
              <a:rPr lang="en-US" dirty="0" smtClean="0"/>
              <a:t>imple</a:t>
            </a:r>
          </a:p>
          <a:p>
            <a:r>
              <a:rPr lang="en-US" sz="3600" b="1" dirty="0" smtClean="0"/>
              <a:t>U</a:t>
            </a:r>
            <a:r>
              <a:rPr lang="en-US" dirty="0" smtClean="0"/>
              <a:t>nexpected</a:t>
            </a:r>
          </a:p>
          <a:p>
            <a:r>
              <a:rPr lang="en-US" sz="3600" b="1" dirty="0" smtClean="0"/>
              <a:t>C</a:t>
            </a:r>
            <a:r>
              <a:rPr lang="en-US" dirty="0" smtClean="0"/>
              <a:t>oncrete</a:t>
            </a:r>
          </a:p>
          <a:p>
            <a:r>
              <a:rPr lang="en-US" sz="3600" b="1" dirty="0" smtClean="0"/>
              <a:t>C</a:t>
            </a:r>
            <a:r>
              <a:rPr lang="en-US" dirty="0" smtClean="0"/>
              <a:t>redible</a:t>
            </a:r>
          </a:p>
          <a:p>
            <a:r>
              <a:rPr lang="en-US" sz="3600" b="1" dirty="0" smtClean="0"/>
              <a:t>E</a:t>
            </a:r>
            <a:r>
              <a:rPr lang="en-US" dirty="0" smtClean="0"/>
              <a:t>motional</a:t>
            </a:r>
          </a:p>
          <a:p>
            <a:r>
              <a:rPr lang="en-US" sz="3600" b="1" dirty="0" smtClean="0"/>
              <a:t>S</a:t>
            </a:r>
            <a:r>
              <a:rPr lang="en-US" dirty="0" smtClean="0"/>
              <a:t>tories</a:t>
            </a:r>
          </a:p>
        </p:txBody>
      </p:sp>
      <p:sp>
        <p:nvSpPr>
          <p:cNvPr id="5" name="TextBox 4"/>
          <p:cNvSpPr txBox="1"/>
          <p:nvPr/>
        </p:nvSpPr>
        <p:spPr>
          <a:xfrm>
            <a:off x="5198345" y="6153090"/>
            <a:ext cx="3488455" cy="400110"/>
          </a:xfrm>
          <a:prstGeom prst="rect">
            <a:avLst/>
          </a:prstGeom>
          <a:noFill/>
        </p:spPr>
        <p:txBody>
          <a:bodyPr wrap="none" rtlCol="0">
            <a:spAutoFit/>
          </a:bodyPr>
          <a:lstStyle/>
          <a:p>
            <a:r>
              <a:rPr lang="en-US" sz="2000" dirty="0" smtClean="0"/>
              <a:t>- Discussion of </a:t>
            </a:r>
            <a:r>
              <a:rPr lang="en-US" sz="2000" i="1" dirty="0" smtClean="0"/>
              <a:t>Made to Stick</a:t>
            </a:r>
            <a:endParaRPr lang="en-US" sz="2000" dirty="0"/>
          </a:p>
        </p:txBody>
      </p:sp>
      <p:pic>
        <p:nvPicPr>
          <p:cNvPr id="6" name="Picture 5" descr="sticky.gif"/>
          <p:cNvPicPr>
            <a:picLocks noChangeAspect="1"/>
          </p:cNvPicPr>
          <p:nvPr/>
        </p:nvPicPr>
        <p:blipFill>
          <a:blip r:embed="rId2" cstate="print"/>
          <a:stretch>
            <a:fillRect/>
          </a:stretch>
        </p:blipFill>
        <p:spPr>
          <a:xfrm>
            <a:off x="7086600" y="1600200"/>
            <a:ext cx="1104900" cy="1123950"/>
          </a:xfrm>
          <a:prstGeom prst="rect">
            <a:avLst/>
          </a:prstGeom>
        </p:spPr>
      </p:pic>
    </p:spTree>
  </p:cSld>
  <p:clrMapOvr>
    <a:masterClrMapping/>
  </p:clrMapOvr>
  <p:transition advClick="0" advTm="10000">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066800"/>
            <a:ext cx="8229600" cy="2209800"/>
          </a:xfrm>
        </p:spPr>
        <p:txBody>
          <a:bodyPr>
            <a:normAutofit/>
          </a:bodyPr>
          <a:lstStyle/>
          <a:p>
            <a:pPr algn="ctr"/>
            <a:r>
              <a:rPr lang="en-US" dirty="0" smtClean="0"/>
              <a:t>Whasssup!</a:t>
            </a:r>
            <a:endParaRPr lang="en-US" dirty="0"/>
          </a:p>
        </p:txBody>
      </p:sp>
      <p:sp>
        <p:nvSpPr>
          <p:cNvPr id="5" name="TextBox 4"/>
          <p:cNvSpPr txBox="1"/>
          <p:nvPr/>
        </p:nvSpPr>
        <p:spPr>
          <a:xfrm>
            <a:off x="3733800" y="3505200"/>
            <a:ext cx="4818948" cy="523220"/>
          </a:xfrm>
          <a:prstGeom prst="rect">
            <a:avLst/>
          </a:prstGeom>
          <a:noFill/>
        </p:spPr>
        <p:txBody>
          <a:bodyPr wrap="none" rtlCol="0">
            <a:spAutoFit/>
          </a:bodyPr>
          <a:lstStyle/>
          <a:p>
            <a:r>
              <a:rPr lang="en-US" dirty="0" smtClean="0"/>
              <a:t>- Discussion of </a:t>
            </a:r>
            <a:r>
              <a:rPr lang="en-US" i="1" dirty="0" smtClean="0"/>
              <a:t>Made to Stick</a:t>
            </a:r>
            <a:endParaRPr lang="en-US" i="1" dirty="0"/>
          </a:p>
        </p:txBody>
      </p:sp>
    </p:spTree>
  </p:cSld>
  <p:clrMapOvr>
    <a:masterClrMapping/>
  </p:clrMapOvr>
  <p:transition advClick="0" advTm="7000">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828800"/>
            <a:ext cx="8229600" cy="2209800"/>
          </a:xfrm>
        </p:spPr>
        <p:txBody>
          <a:bodyPr>
            <a:normAutofit fontScale="90000"/>
          </a:bodyPr>
          <a:lstStyle/>
          <a:p>
            <a:r>
              <a:rPr lang="en-US" dirty="0" smtClean="0"/>
              <a:t>Distinguish yourself by crafting or looking for ideas that will make a difference.</a:t>
            </a:r>
            <a:endParaRPr lang="en-US" dirty="0"/>
          </a:p>
        </p:txBody>
      </p:sp>
      <p:sp>
        <p:nvSpPr>
          <p:cNvPr id="5" name="TextBox 4"/>
          <p:cNvSpPr txBox="1"/>
          <p:nvPr/>
        </p:nvSpPr>
        <p:spPr>
          <a:xfrm>
            <a:off x="3657600" y="4267200"/>
            <a:ext cx="4998484" cy="523220"/>
          </a:xfrm>
          <a:prstGeom prst="rect">
            <a:avLst/>
          </a:prstGeom>
          <a:noFill/>
        </p:spPr>
        <p:txBody>
          <a:bodyPr wrap="none" rtlCol="0">
            <a:spAutoFit/>
          </a:bodyPr>
          <a:lstStyle/>
          <a:p>
            <a:r>
              <a:rPr lang="en-US" dirty="0" smtClean="0"/>
              <a:t>- Discussion of </a:t>
            </a:r>
            <a:r>
              <a:rPr lang="en-US" i="1" dirty="0" smtClean="0"/>
              <a:t>Made to Stick</a:t>
            </a:r>
            <a:endParaRPr lang="en-US" dirty="0"/>
          </a:p>
        </p:txBody>
      </p:sp>
    </p:spTree>
  </p:cSld>
  <p:clrMapOvr>
    <a:masterClrMapping/>
  </p:clrMapOvr>
  <p:transition advClick="0" advTm="7000">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229600" cy="914400"/>
          </a:xfrm>
        </p:spPr>
        <p:txBody>
          <a:bodyPr>
            <a:normAutofit/>
          </a:bodyPr>
          <a:lstStyle/>
          <a:p>
            <a:r>
              <a:rPr lang="en-US" dirty="0" smtClean="0"/>
              <a:t>Sticky!</a:t>
            </a:r>
            <a:endParaRPr lang="en-US" dirty="0"/>
          </a:p>
        </p:txBody>
      </p:sp>
      <p:sp>
        <p:nvSpPr>
          <p:cNvPr id="5" name="TextBox 4"/>
          <p:cNvSpPr txBox="1"/>
          <p:nvPr/>
        </p:nvSpPr>
        <p:spPr>
          <a:xfrm>
            <a:off x="3657600" y="5877580"/>
            <a:ext cx="4998484" cy="523220"/>
          </a:xfrm>
          <a:prstGeom prst="rect">
            <a:avLst/>
          </a:prstGeom>
          <a:noFill/>
        </p:spPr>
        <p:txBody>
          <a:bodyPr wrap="none" rtlCol="0">
            <a:spAutoFit/>
          </a:bodyPr>
          <a:lstStyle/>
          <a:p>
            <a:r>
              <a:rPr lang="en-US" dirty="0" smtClean="0"/>
              <a:t>- Discussion of </a:t>
            </a:r>
            <a:r>
              <a:rPr lang="en-US" i="1" dirty="0" smtClean="0"/>
              <a:t>Made to Stick</a:t>
            </a:r>
            <a:endParaRPr lang="en-US" dirty="0"/>
          </a:p>
        </p:txBody>
      </p:sp>
      <p:pic>
        <p:nvPicPr>
          <p:cNvPr id="6" name="Picture 2" descr="http://www.frommyexperience.com/wp-content/uploads/2007/09/duct-tape-baby.gif"/>
          <p:cNvPicPr>
            <a:picLocks noChangeAspect="1" noChangeArrowheads="1"/>
          </p:cNvPicPr>
          <p:nvPr/>
        </p:nvPicPr>
        <p:blipFill>
          <a:blip r:embed="rId2" cstate="print"/>
          <a:srcRect/>
          <a:stretch>
            <a:fillRect/>
          </a:stretch>
        </p:blipFill>
        <p:spPr bwMode="auto">
          <a:xfrm>
            <a:off x="2133600" y="1371600"/>
            <a:ext cx="4572000" cy="4212207"/>
          </a:xfrm>
          <a:prstGeom prst="rect">
            <a:avLst/>
          </a:prstGeom>
          <a:noFill/>
          <a:ln w="60325" cmpd="thickThin">
            <a:solidFill>
              <a:schemeClr val="tx1"/>
            </a:solidFill>
          </a:ln>
          <a:effectLst>
            <a:outerShdw blurRad="50800" dist="50800" dir="5400000" algn="ctr" rotWithShape="0">
              <a:schemeClr val="bg1"/>
            </a:outerShdw>
          </a:effectLst>
        </p:spPr>
      </p:pic>
    </p:spTree>
  </p:cSld>
  <p:clrMapOvr>
    <a:masterClrMapping/>
  </p:clrMapOvr>
  <p:transition advClick="0" advTm="7000">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828800"/>
            <a:ext cx="8229600" cy="2209800"/>
          </a:xfrm>
        </p:spPr>
        <p:txBody>
          <a:bodyPr>
            <a:normAutofit fontScale="90000"/>
          </a:bodyPr>
          <a:lstStyle/>
          <a:p>
            <a:r>
              <a:rPr lang="en-US" dirty="0" smtClean="0"/>
              <a:t>If you do what you've always done, you'll get what you've always gotten.</a:t>
            </a:r>
            <a:endParaRPr lang="en-US" dirty="0"/>
          </a:p>
        </p:txBody>
      </p:sp>
      <p:sp>
        <p:nvSpPr>
          <p:cNvPr id="5" name="TextBox 4"/>
          <p:cNvSpPr txBox="1"/>
          <p:nvPr/>
        </p:nvSpPr>
        <p:spPr>
          <a:xfrm>
            <a:off x="6049168" y="4267200"/>
            <a:ext cx="2485232" cy="523220"/>
          </a:xfrm>
          <a:prstGeom prst="rect">
            <a:avLst/>
          </a:prstGeom>
          <a:noFill/>
        </p:spPr>
        <p:txBody>
          <a:bodyPr wrap="none" rtlCol="0">
            <a:spAutoFit/>
          </a:bodyPr>
          <a:lstStyle/>
          <a:p>
            <a:pPr>
              <a:buFontTx/>
              <a:buChar char="-"/>
            </a:pPr>
            <a:r>
              <a:rPr lang="en-US" dirty="0" smtClean="0"/>
              <a:t>Tony Robbins</a:t>
            </a:r>
          </a:p>
        </p:txBody>
      </p:sp>
      <p:sp>
        <p:nvSpPr>
          <p:cNvPr id="6" name="Rectangle 5"/>
          <p:cNvSpPr/>
          <p:nvPr/>
        </p:nvSpPr>
        <p:spPr>
          <a:xfrm>
            <a:off x="4114800" y="4812268"/>
            <a:ext cx="4495800" cy="369332"/>
          </a:xfrm>
          <a:prstGeom prst="rect">
            <a:avLst/>
          </a:prstGeom>
        </p:spPr>
        <p:txBody>
          <a:bodyPr wrap="square">
            <a:spAutoFit/>
          </a:bodyPr>
          <a:lstStyle/>
          <a:p>
            <a:r>
              <a:rPr lang="en-US" sz="1800" dirty="0" smtClean="0"/>
              <a:t> (Discussion of </a:t>
            </a:r>
            <a:r>
              <a:rPr lang="en-US" sz="1800" i="1" dirty="0" smtClean="0"/>
              <a:t>Orbiting the Giant Hairball)</a:t>
            </a:r>
            <a:endParaRPr lang="en-US" sz="1800" dirty="0"/>
          </a:p>
        </p:txBody>
      </p:sp>
    </p:spTree>
  </p:cSld>
  <p:clrMapOvr>
    <a:masterClrMapping/>
  </p:clrMapOvr>
  <p:transition advClick="0" advTm="7000">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600200"/>
            <a:ext cx="8229600" cy="2209800"/>
          </a:xfrm>
        </p:spPr>
        <p:txBody>
          <a:bodyPr>
            <a:normAutofit/>
          </a:bodyPr>
          <a:lstStyle/>
          <a:p>
            <a:pPr algn="ctr"/>
            <a:r>
              <a:rPr lang="en-US" dirty="0" smtClean="0"/>
              <a:t>Hairball = Managers</a:t>
            </a:r>
            <a:br>
              <a:rPr lang="en-US" dirty="0" smtClean="0"/>
            </a:br>
            <a:r>
              <a:rPr lang="en-US" dirty="0" smtClean="0"/>
              <a:t>Orbit = Leaders</a:t>
            </a:r>
            <a:endParaRPr lang="en-US" dirty="0"/>
          </a:p>
        </p:txBody>
      </p:sp>
      <p:sp>
        <p:nvSpPr>
          <p:cNvPr id="5" name="TextBox 4"/>
          <p:cNvSpPr txBox="1"/>
          <p:nvPr/>
        </p:nvSpPr>
        <p:spPr>
          <a:xfrm>
            <a:off x="1981200" y="4038600"/>
            <a:ext cx="6781023" cy="523220"/>
          </a:xfrm>
          <a:prstGeom prst="rect">
            <a:avLst/>
          </a:prstGeom>
          <a:noFill/>
        </p:spPr>
        <p:txBody>
          <a:bodyPr wrap="none" rtlCol="0">
            <a:spAutoFit/>
          </a:bodyPr>
          <a:lstStyle/>
          <a:p>
            <a:r>
              <a:rPr lang="en-US" dirty="0" smtClean="0"/>
              <a:t>- Discussion of </a:t>
            </a:r>
            <a:r>
              <a:rPr lang="en-US" i="1" dirty="0" smtClean="0"/>
              <a:t>Orbiting the Giant Hairball</a:t>
            </a:r>
            <a:endParaRPr lang="en-US" dirty="0" smtClean="0"/>
          </a:p>
        </p:txBody>
      </p:sp>
    </p:spTree>
  </p:cSld>
  <p:clrMapOvr>
    <a:masterClrMapping/>
  </p:clrMapOvr>
  <p:transition advClick="0" advTm="7000">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0"/>
            <a:ext cx="8229600" cy="3134380"/>
          </a:xfrm>
        </p:spPr>
        <p:txBody>
          <a:bodyPr>
            <a:normAutofit/>
          </a:bodyPr>
          <a:lstStyle/>
          <a:p>
            <a:r>
              <a:rPr lang="en-US" sz="4000" dirty="0" smtClean="0"/>
              <a:t>Work for your family, not for the company.</a:t>
            </a:r>
            <a:br>
              <a:rPr lang="en-US" sz="4000" dirty="0" smtClean="0"/>
            </a:br>
            <a:endParaRPr lang="en-US" sz="4000" dirty="0"/>
          </a:p>
        </p:txBody>
      </p:sp>
      <p:sp>
        <p:nvSpPr>
          <p:cNvPr id="5" name="TextBox 4"/>
          <p:cNvSpPr txBox="1"/>
          <p:nvPr/>
        </p:nvSpPr>
        <p:spPr>
          <a:xfrm>
            <a:off x="6019800" y="4267200"/>
            <a:ext cx="2242345" cy="523220"/>
          </a:xfrm>
          <a:prstGeom prst="rect">
            <a:avLst/>
          </a:prstGeom>
          <a:noFill/>
        </p:spPr>
        <p:txBody>
          <a:bodyPr wrap="none" rtlCol="0">
            <a:spAutoFit/>
          </a:bodyPr>
          <a:lstStyle/>
          <a:p>
            <a:pPr>
              <a:buFontTx/>
              <a:buChar char="-"/>
            </a:pPr>
            <a:r>
              <a:rPr lang="en-US" dirty="0" smtClean="0"/>
              <a:t> Art Hopkins</a:t>
            </a:r>
          </a:p>
        </p:txBody>
      </p:sp>
    </p:spTree>
  </p:cSld>
  <p:clrMapOvr>
    <a:masterClrMapping/>
  </p:clrMapOvr>
  <p:transition advClick="0" advTm="13000">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295400"/>
            <a:ext cx="8229600" cy="3439180"/>
          </a:xfrm>
        </p:spPr>
        <p:txBody>
          <a:bodyPr>
            <a:normAutofit/>
          </a:bodyPr>
          <a:lstStyle/>
          <a:p>
            <a:r>
              <a:rPr lang="en-US" sz="4000" dirty="0" smtClean="0"/>
              <a:t>Nothing of any significance gets done when acting alone.</a:t>
            </a:r>
            <a:br>
              <a:rPr lang="en-US" sz="4000" dirty="0" smtClean="0"/>
            </a:br>
            <a:r>
              <a:rPr lang="en-US" sz="4000" dirty="0" smtClean="0"/>
              <a:t/>
            </a:r>
            <a:br>
              <a:rPr lang="en-US" sz="4000" dirty="0" smtClean="0"/>
            </a:br>
            <a:r>
              <a:rPr lang="en-US" sz="4000" dirty="0" smtClean="0"/>
              <a:t>Never delegate anything to anyone that </a:t>
            </a:r>
            <a:r>
              <a:rPr lang="en-US" sz="4000" u="sng" dirty="0" smtClean="0"/>
              <a:t>has to be done your way</a:t>
            </a:r>
            <a:r>
              <a:rPr lang="en-US" sz="4000" dirty="0" smtClean="0"/>
              <a:t>!</a:t>
            </a:r>
            <a:endParaRPr lang="en-US" sz="4000" dirty="0"/>
          </a:p>
        </p:txBody>
      </p:sp>
      <p:sp>
        <p:nvSpPr>
          <p:cNvPr id="5" name="TextBox 4"/>
          <p:cNvSpPr txBox="1"/>
          <p:nvPr/>
        </p:nvSpPr>
        <p:spPr>
          <a:xfrm>
            <a:off x="6368255" y="5181600"/>
            <a:ext cx="2242345" cy="523220"/>
          </a:xfrm>
          <a:prstGeom prst="rect">
            <a:avLst/>
          </a:prstGeom>
          <a:noFill/>
        </p:spPr>
        <p:txBody>
          <a:bodyPr wrap="none" rtlCol="0">
            <a:spAutoFit/>
          </a:bodyPr>
          <a:lstStyle/>
          <a:p>
            <a:pPr>
              <a:buFontTx/>
              <a:buChar char="-"/>
            </a:pPr>
            <a:r>
              <a:rPr lang="en-US" dirty="0" smtClean="0"/>
              <a:t> Art Hopkins</a:t>
            </a:r>
          </a:p>
        </p:txBody>
      </p:sp>
    </p:spTree>
  </p:cSld>
  <p:clrMapOvr>
    <a:masterClrMapping/>
  </p:clrMapOvr>
  <p:transition advClick="0" advTm="1300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828800"/>
            <a:ext cx="8229600" cy="2667000"/>
          </a:xfrm>
        </p:spPr>
        <p:txBody>
          <a:bodyPr>
            <a:normAutofit fontScale="90000"/>
          </a:bodyPr>
          <a:lstStyle/>
          <a:p>
            <a:r>
              <a:rPr lang="en-US" dirty="0" smtClean="0"/>
              <a:t>Do as much as you can and gain as much skill as you can until you're 40 years old.  Then start thinking!</a:t>
            </a:r>
            <a:br>
              <a:rPr lang="en-US" dirty="0" smtClean="0"/>
            </a:br>
            <a:endParaRPr lang="en-US" dirty="0"/>
          </a:p>
        </p:txBody>
      </p:sp>
      <p:sp>
        <p:nvSpPr>
          <p:cNvPr id="5" name="TextBox 4"/>
          <p:cNvSpPr txBox="1"/>
          <p:nvPr/>
        </p:nvSpPr>
        <p:spPr>
          <a:xfrm>
            <a:off x="5965095" y="3972580"/>
            <a:ext cx="2340705" cy="523220"/>
          </a:xfrm>
          <a:prstGeom prst="rect">
            <a:avLst/>
          </a:prstGeom>
          <a:noFill/>
        </p:spPr>
        <p:txBody>
          <a:bodyPr wrap="none" rtlCol="0">
            <a:spAutoFit/>
          </a:bodyPr>
          <a:lstStyle/>
          <a:p>
            <a:r>
              <a:rPr lang="en-US" dirty="0" smtClean="0"/>
              <a:t>- Scot Berkey</a:t>
            </a:r>
            <a:endParaRPr lang="en-US" dirty="0"/>
          </a:p>
        </p:txBody>
      </p:sp>
    </p:spTree>
  </p:cSld>
  <p:clrMapOvr>
    <a:masterClrMapping/>
  </p:clrMapOvr>
  <p:transition advClick="0" advTm="10000">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133600"/>
            <a:ext cx="8229600" cy="1305580"/>
          </a:xfrm>
        </p:spPr>
        <p:txBody>
          <a:bodyPr>
            <a:normAutofit/>
          </a:bodyPr>
          <a:lstStyle/>
          <a:p>
            <a:pPr algn="ctr"/>
            <a:r>
              <a:rPr lang="en-US" dirty="0" smtClean="0"/>
              <a:t>WWW = Win-Win Window</a:t>
            </a:r>
            <a:endParaRPr lang="en-US" dirty="0"/>
          </a:p>
        </p:txBody>
      </p:sp>
      <p:sp>
        <p:nvSpPr>
          <p:cNvPr id="5" name="TextBox 4"/>
          <p:cNvSpPr txBox="1"/>
          <p:nvPr/>
        </p:nvSpPr>
        <p:spPr>
          <a:xfrm>
            <a:off x="5943600" y="3886200"/>
            <a:ext cx="2242345" cy="523220"/>
          </a:xfrm>
          <a:prstGeom prst="rect">
            <a:avLst/>
          </a:prstGeom>
          <a:noFill/>
        </p:spPr>
        <p:txBody>
          <a:bodyPr wrap="none" rtlCol="0">
            <a:spAutoFit/>
          </a:bodyPr>
          <a:lstStyle/>
          <a:p>
            <a:pPr>
              <a:buFontTx/>
              <a:buChar char="-"/>
            </a:pPr>
            <a:r>
              <a:rPr lang="en-US" dirty="0" smtClean="0"/>
              <a:t> Art Hopkins</a:t>
            </a:r>
          </a:p>
        </p:txBody>
      </p:sp>
    </p:spTree>
  </p:cSld>
  <p:clrMapOvr>
    <a:masterClrMapping/>
  </p:clrMapOvr>
  <p:transition advClick="0" advTm="13000">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590800"/>
            <a:ext cx="8229600" cy="2209800"/>
          </a:xfrm>
        </p:spPr>
        <p:txBody>
          <a:bodyPr>
            <a:normAutofit fontScale="90000"/>
          </a:bodyPr>
          <a:lstStyle/>
          <a:p>
            <a:r>
              <a:rPr lang="en-US" dirty="0" smtClean="0"/>
              <a:t>The authentic leader brings people together around a shared purpose and empowers them to step up and lead authentically in order to create value for all stakeholders.</a:t>
            </a:r>
            <a:endParaRPr lang="en-US" dirty="0"/>
          </a:p>
        </p:txBody>
      </p:sp>
      <p:sp>
        <p:nvSpPr>
          <p:cNvPr id="5" name="TextBox 4"/>
          <p:cNvSpPr txBox="1"/>
          <p:nvPr/>
        </p:nvSpPr>
        <p:spPr>
          <a:xfrm>
            <a:off x="4191000" y="5267980"/>
            <a:ext cx="4335418" cy="523220"/>
          </a:xfrm>
          <a:prstGeom prst="rect">
            <a:avLst/>
          </a:prstGeom>
          <a:noFill/>
        </p:spPr>
        <p:txBody>
          <a:bodyPr wrap="none" rtlCol="0">
            <a:spAutoFit/>
          </a:bodyPr>
          <a:lstStyle/>
          <a:p>
            <a:pPr>
              <a:buFontTx/>
              <a:buChar char="-"/>
            </a:pPr>
            <a:r>
              <a:rPr lang="en-US" dirty="0" smtClean="0"/>
              <a:t> Discussion of </a:t>
            </a:r>
            <a:r>
              <a:rPr lang="en-US" i="1" dirty="0" smtClean="0"/>
              <a:t>True North</a:t>
            </a:r>
            <a:endParaRPr lang="en-US" dirty="0" smtClean="0"/>
          </a:p>
        </p:txBody>
      </p:sp>
    </p:spTree>
  </p:cSld>
  <p:clrMapOvr>
    <a:masterClrMapping/>
  </p:clrMapOvr>
  <p:transition advClick="0" advTm="11000">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752600"/>
            <a:ext cx="8229600" cy="2209800"/>
          </a:xfrm>
        </p:spPr>
        <p:txBody>
          <a:bodyPr>
            <a:normAutofit fontScale="90000"/>
          </a:bodyPr>
          <a:lstStyle/>
          <a:p>
            <a:r>
              <a:rPr lang="en-US" dirty="0" smtClean="0"/>
              <a:t>At the end of the day, the only thing you take with you is what you leave behind.</a:t>
            </a:r>
            <a:endParaRPr lang="en-US" dirty="0"/>
          </a:p>
        </p:txBody>
      </p:sp>
      <p:sp>
        <p:nvSpPr>
          <p:cNvPr id="5" name="TextBox 4"/>
          <p:cNvSpPr txBox="1"/>
          <p:nvPr/>
        </p:nvSpPr>
        <p:spPr>
          <a:xfrm>
            <a:off x="4191000" y="4429780"/>
            <a:ext cx="4335418" cy="523220"/>
          </a:xfrm>
          <a:prstGeom prst="rect">
            <a:avLst/>
          </a:prstGeom>
          <a:noFill/>
        </p:spPr>
        <p:txBody>
          <a:bodyPr wrap="none" rtlCol="0">
            <a:spAutoFit/>
          </a:bodyPr>
          <a:lstStyle/>
          <a:p>
            <a:pPr>
              <a:buFontTx/>
              <a:buChar char="-"/>
            </a:pPr>
            <a:r>
              <a:rPr lang="en-US" dirty="0" smtClean="0"/>
              <a:t> Discussion of </a:t>
            </a:r>
            <a:r>
              <a:rPr lang="en-US" i="1" dirty="0" smtClean="0"/>
              <a:t>True North</a:t>
            </a:r>
            <a:endParaRPr lang="en-US" dirty="0" smtClean="0"/>
          </a:p>
        </p:txBody>
      </p:sp>
    </p:spTree>
  </p:cSld>
  <p:clrMapOvr>
    <a:masterClrMapping/>
  </p:clrMapOvr>
  <p:transition advClick="0" advTm="7000">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828800"/>
            <a:ext cx="8229600" cy="2209800"/>
          </a:xfrm>
        </p:spPr>
        <p:txBody>
          <a:bodyPr>
            <a:normAutofit/>
          </a:bodyPr>
          <a:lstStyle/>
          <a:p>
            <a:pPr algn="ctr"/>
            <a:r>
              <a:rPr lang="en-US" sz="4000" dirty="0" smtClean="0"/>
              <a:t>Change + Human Beings = Transition</a:t>
            </a:r>
            <a:br>
              <a:rPr lang="en-US" sz="4000" dirty="0" smtClean="0"/>
            </a:br>
            <a:endParaRPr lang="en-US" sz="4000" dirty="0"/>
          </a:p>
        </p:txBody>
      </p:sp>
      <p:sp>
        <p:nvSpPr>
          <p:cNvPr id="5" name="TextBox 4"/>
          <p:cNvSpPr txBox="1"/>
          <p:nvPr/>
        </p:nvSpPr>
        <p:spPr>
          <a:xfrm>
            <a:off x="2553557" y="4038600"/>
            <a:ext cx="6057043" cy="523220"/>
          </a:xfrm>
          <a:prstGeom prst="rect">
            <a:avLst/>
          </a:prstGeom>
          <a:noFill/>
        </p:spPr>
        <p:txBody>
          <a:bodyPr wrap="none" rtlCol="0">
            <a:spAutoFit/>
          </a:bodyPr>
          <a:lstStyle/>
          <a:p>
            <a:r>
              <a:rPr lang="en-US" dirty="0" smtClean="0"/>
              <a:t>- Discussion of </a:t>
            </a:r>
            <a:r>
              <a:rPr lang="en-US" i="1" dirty="0" smtClean="0"/>
              <a:t>Managing Transitions</a:t>
            </a:r>
            <a:endParaRPr lang="en-US" dirty="0" smtClean="0"/>
          </a:p>
        </p:txBody>
      </p:sp>
    </p:spTree>
  </p:cSld>
  <p:clrMapOvr>
    <a:masterClrMapping/>
  </p:clrMapOvr>
  <p:transition advClick="0" advTm="7000">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219200"/>
          </a:xfrm>
        </p:spPr>
        <p:txBody>
          <a:bodyPr>
            <a:normAutofit/>
          </a:bodyPr>
          <a:lstStyle/>
          <a:p>
            <a:r>
              <a:rPr lang="en-US" dirty="0" smtClean="0"/>
              <a:t>Five Dysfunctions of a Team</a:t>
            </a:r>
            <a:endParaRPr lang="en-US" dirty="0"/>
          </a:p>
        </p:txBody>
      </p:sp>
      <p:graphicFrame>
        <p:nvGraphicFramePr>
          <p:cNvPr id="7" name="Content Placeholder 6"/>
          <p:cNvGraphicFramePr>
            <a:graphicFrameLocks noGrp="1"/>
          </p:cNvGraphicFramePr>
          <p:nvPr>
            <p:ph idx="1"/>
          </p:nvPr>
        </p:nvGraphicFramePr>
        <p:xfrm>
          <a:off x="457200" y="2027238"/>
          <a:ext cx="4724400" cy="42211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Content Placeholder 6"/>
          <p:cNvGraphicFramePr>
            <a:graphicFrameLocks/>
          </p:cNvGraphicFramePr>
          <p:nvPr/>
        </p:nvGraphicFramePr>
        <p:xfrm>
          <a:off x="3733800" y="2057400"/>
          <a:ext cx="4876800" cy="422116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TextBox 8"/>
          <p:cNvSpPr txBox="1"/>
          <p:nvPr/>
        </p:nvSpPr>
        <p:spPr>
          <a:xfrm>
            <a:off x="4800600" y="1447800"/>
            <a:ext cx="2845651" cy="523220"/>
          </a:xfrm>
          <a:prstGeom prst="rect">
            <a:avLst/>
          </a:prstGeom>
          <a:noFill/>
        </p:spPr>
        <p:txBody>
          <a:bodyPr wrap="none" rtlCol="0">
            <a:spAutoFit/>
          </a:bodyPr>
          <a:lstStyle/>
          <a:p>
            <a:r>
              <a:rPr lang="en-US" dirty="0" smtClean="0"/>
              <a:t>Role of a Leader</a:t>
            </a:r>
            <a:endParaRPr lang="en-US" dirty="0"/>
          </a:p>
        </p:txBody>
      </p:sp>
      <p:sp>
        <p:nvSpPr>
          <p:cNvPr id="10" name="Left Arrow 9"/>
          <p:cNvSpPr/>
          <p:nvPr/>
        </p:nvSpPr>
        <p:spPr>
          <a:xfrm>
            <a:off x="3429000" y="2362200"/>
            <a:ext cx="3048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Left Arrow 10"/>
          <p:cNvSpPr/>
          <p:nvPr/>
        </p:nvSpPr>
        <p:spPr>
          <a:xfrm>
            <a:off x="3886200" y="3200400"/>
            <a:ext cx="3048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Left Arrow 11"/>
          <p:cNvSpPr/>
          <p:nvPr/>
        </p:nvSpPr>
        <p:spPr>
          <a:xfrm>
            <a:off x="4343400" y="4038600"/>
            <a:ext cx="3048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Left Arrow 12"/>
          <p:cNvSpPr/>
          <p:nvPr/>
        </p:nvSpPr>
        <p:spPr>
          <a:xfrm>
            <a:off x="4800600" y="4876800"/>
            <a:ext cx="3048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Left Arrow 13"/>
          <p:cNvSpPr/>
          <p:nvPr/>
        </p:nvSpPr>
        <p:spPr>
          <a:xfrm>
            <a:off x="5257800" y="5715000"/>
            <a:ext cx="3048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advClick="0" advTm="15000">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752600"/>
            <a:ext cx="8229600" cy="2209800"/>
          </a:xfrm>
        </p:spPr>
        <p:txBody>
          <a:bodyPr>
            <a:normAutofit fontScale="90000"/>
          </a:bodyPr>
          <a:lstStyle/>
          <a:p>
            <a:r>
              <a:rPr lang="en-US" dirty="0" smtClean="0"/>
              <a:t>Find your strengths.  Very little progress will be made when we only focus on our weaknesses.</a:t>
            </a:r>
            <a:endParaRPr lang="en-US" dirty="0"/>
          </a:p>
        </p:txBody>
      </p:sp>
      <p:sp>
        <p:nvSpPr>
          <p:cNvPr id="5" name="TextBox 4"/>
          <p:cNvSpPr txBox="1"/>
          <p:nvPr/>
        </p:nvSpPr>
        <p:spPr>
          <a:xfrm>
            <a:off x="6176126" y="4429780"/>
            <a:ext cx="2358274" cy="523220"/>
          </a:xfrm>
          <a:prstGeom prst="rect">
            <a:avLst/>
          </a:prstGeom>
          <a:noFill/>
        </p:spPr>
        <p:txBody>
          <a:bodyPr wrap="none" rtlCol="0">
            <a:spAutoFit/>
          </a:bodyPr>
          <a:lstStyle/>
          <a:p>
            <a:pPr>
              <a:buFontTx/>
              <a:buChar char="-"/>
            </a:pPr>
            <a:r>
              <a:rPr lang="en-US" dirty="0" smtClean="0"/>
              <a:t> Ron Thieme</a:t>
            </a:r>
          </a:p>
        </p:txBody>
      </p:sp>
    </p:spTree>
  </p:cSld>
  <p:clrMapOvr>
    <a:masterClrMapping/>
  </p:clrMapOvr>
  <p:transition advClick="0" advTm="7000">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143000"/>
            <a:ext cx="8229600" cy="2209800"/>
          </a:xfrm>
        </p:spPr>
        <p:txBody>
          <a:bodyPr>
            <a:normAutofit/>
          </a:bodyPr>
          <a:lstStyle/>
          <a:p>
            <a:pPr algn="ctr"/>
            <a:r>
              <a:rPr lang="en-US" dirty="0" smtClean="0"/>
              <a:t>Ten Verbs of Leadership…</a:t>
            </a:r>
            <a:endParaRPr lang="en-US" dirty="0"/>
          </a:p>
        </p:txBody>
      </p:sp>
      <p:sp>
        <p:nvSpPr>
          <p:cNvPr id="5" name="TextBox 4"/>
          <p:cNvSpPr txBox="1"/>
          <p:nvPr/>
        </p:nvSpPr>
        <p:spPr>
          <a:xfrm>
            <a:off x="6176126" y="3820180"/>
            <a:ext cx="2358274" cy="523220"/>
          </a:xfrm>
          <a:prstGeom prst="rect">
            <a:avLst/>
          </a:prstGeom>
          <a:noFill/>
        </p:spPr>
        <p:txBody>
          <a:bodyPr wrap="none" rtlCol="0">
            <a:spAutoFit/>
          </a:bodyPr>
          <a:lstStyle/>
          <a:p>
            <a:pPr>
              <a:buFontTx/>
              <a:buChar char="-"/>
            </a:pPr>
            <a:r>
              <a:rPr lang="en-US" dirty="0" smtClean="0"/>
              <a:t> Ron Thieme</a:t>
            </a:r>
          </a:p>
        </p:txBody>
      </p:sp>
    </p:spTree>
  </p:cSld>
  <p:clrMapOvr>
    <a:masterClrMapping/>
  </p:clrMapOvr>
  <p:transition advClick="0" advTm="7000">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1676400" y="457200"/>
            <a:ext cx="5934075" cy="5886450"/>
          </a:xfrm>
          <a:prstGeom prst="rect">
            <a:avLst/>
          </a:prstGeom>
          <a:noFill/>
          <a:ln w="9525">
            <a:noFill/>
            <a:miter lim="800000"/>
            <a:headEnd/>
            <a:tailEnd/>
          </a:ln>
          <a:effectLst/>
        </p:spPr>
      </p:pic>
      <p:sp>
        <p:nvSpPr>
          <p:cNvPr id="5" name="TextBox 4"/>
          <p:cNvSpPr txBox="1"/>
          <p:nvPr/>
        </p:nvSpPr>
        <p:spPr>
          <a:xfrm>
            <a:off x="6629400" y="381000"/>
            <a:ext cx="1854995" cy="1200329"/>
          </a:xfrm>
          <a:prstGeom prst="rect">
            <a:avLst/>
          </a:prstGeom>
          <a:noFill/>
        </p:spPr>
        <p:txBody>
          <a:bodyPr wrap="none" rtlCol="0">
            <a:spAutoFit/>
          </a:bodyPr>
          <a:lstStyle/>
          <a:p>
            <a:r>
              <a:rPr lang="en-US" sz="7200" dirty="0" smtClean="0">
                <a:latin typeface="Informal Roman" pitchFamily="66" charset="0"/>
              </a:rPr>
              <a:t>Grow</a:t>
            </a:r>
            <a:endParaRPr lang="en-US" sz="7200" dirty="0">
              <a:latin typeface="Informal Roman" pitchFamily="66" charset="0"/>
            </a:endParaRPr>
          </a:p>
        </p:txBody>
      </p:sp>
    </p:spTree>
  </p:cSld>
  <p:clrMapOvr>
    <a:masterClrMapping/>
  </p:clrMapOvr>
  <p:transition advClick="0" advTm="7000">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a:stretch>
            <a:fillRect/>
          </a:stretch>
        </p:blipFill>
        <p:spPr bwMode="auto">
          <a:xfrm>
            <a:off x="1023938" y="533400"/>
            <a:ext cx="7096125" cy="4876800"/>
          </a:xfrm>
          <a:prstGeom prst="rect">
            <a:avLst/>
          </a:prstGeom>
          <a:noFill/>
          <a:ln w="9525">
            <a:noFill/>
            <a:miter lim="800000"/>
            <a:headEnd/>
            <a:tailEnd/>
          </a:ln>
          <a:effectLst/>
        </p:spPr>
      </p:pic>
      <p:sp>
        <p:nvSpPr>
          <p:cNvPr id="6" name="TextBox 5"/>
          <p:cNvSpPr txBox="1"/>
          <p:nvPr/>
        </p:nvSpPr>
        <p:spPr>
          <a:xfrm>
            <a:off x="533400" y="5410200"/>
            <a:ext cx="2124299" cy="1200329"/>
          </a:xfrm>
          <a:prstGeom prst="rect">
            <a:avLst/>
          </a:prstGeom>
          <a:noFill/>
        </p:spPr>
        <p:txBody>
          <a:bodyPr wrap="none" rtlCol="0">
            <a:spAutoFit/>
          </a:bodyPr>
          <a:lstStyle/>
          <a:p>
            <a:r>
              <a:rPr lang="en-US" sz="7200" dirty="0" smtClean="0">
                <a:latin typeface="Informal Roman" pitchFamily="66" charset="0"/>
              </a:rPr>
              <a:t>Learn</a:t>
            </a:r>
            <a:endParaRPr lang="en-US" sz="7200" dirty="0">
              <a:latin typeface="Informal Roman" pitchFamily="66" charset="0"/>
            </a:endParaRPr>
          </a:p>
        </p:txBody>
      </p:sp>
    </p:spTree>
  </p:cSld>
  <p:clrMapOvr>
    <a:masterClrMapping/>
  </p:clrMapOvr>
  <p:transition advClick="0" advTm="7000">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farm1.static.flickr.com/142/331222000_76f271e745_o.jpg"/>
          <p:cNvPicPr>
            <a:picLocks noChangeAspect="1" noChangeArrowheads="1"/>
          </p:cNvPicPr>
          <p:nvPr/>
        </p:nvPicPr>
        <p:blipFill>
          <a:blip r:embed="rId2" cstate="print"/>
          <a:srcRect/>
          <a:stretch>
            <a:fillRect/>
          </a:stretch>
        </p:blipFill>
        <p:spPr bwMode="auto">
          <a:xfrm>
            <a:off x="838200" y="609600"/>
            <a:ext cx="7620000" cy="5724525"/>
          </a:xfrm>
          <a:prstGeom prst="rect">
            <a:avLst/>
          </a:prstGeom>
          <a:noFill/>
        </p:spPr>
      </p:pic>
      <p:sp>
        <p:nvSpPr>
          <p:cNvPr id="6" name="TextBox 5"/>
          <p:cNvSpPr txBox="1"/>
          <p:nvPr/>
        </p:nvSpPr>
        <p:spPr>
          <a:xfrm>
            <a:off x="6400800" y="609600"/>
            <a:ext cx="1763624" cy="1200329"/>
          </a:xfrm>
          <a:prstGeom prst="rect">
            <a:avLst/>
          </a:prstGeom>
          <a:noFill/>
        </p:spPr>
        <p:txBody>
          <a:bodyPr wrap="none" rtlCol="0">
            <a:spAutoFit/>
          </a:bodyPr>
          <a:lstStyle/>
          <a:p>
            <a:r>
              <a:rPr lang="en-US" sz="7200" dirty="0" smtClean="0">
                <a:latin typeface="Informal Roman" pitchFamily="66" charset="0"/>
              </a:rPr>
              <a:t>Lead</a:t>
            </a:r>
            <a:endParaRPr lang="en-US" sz="7200" dirty="0">
              <a:latin typeface="Informal Roman" pitchFamily="66" charset="0"/>
            </a:endParaRPr>
          </a:p>
        </p:txBody>
      </p:sp>
    </p:spTree>
  </p:cSld>
  <p:clrMapOvr>
    <a:masterClrMapping/>
  </p:clrMapOvr>
  <p:transition advClick="0" advTm="700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362200"/>
            <a:ext cx="8229600" cy="2667000"/>
          </a:xfrm>
        </p:spPr>
        <p:txBody>
          <a:bodyPr>
            <a:normAutofit fontScale="90000"/>
          </a:bodyPr>
          <a:lstStyle/>
          <a:p>
            <a:r>
              <a:rPr lang="en-US" dirty="0" smtClean="0"/>
              <a:t>Separate self worth from the job.  Don't base your self worth on something that other people can take away.</a:t>
            </a:r>
            <a:br>
              <a:rPr lang="en-US" dirty="0" smtClean="0"/>
            </a:br>
            <a:endParaRPr lang="en-US" dirty="0"/>
          </a:p>
        </p:txBody>
      </p:sp>
      <p:sp>
        <p:nvSpPr>
          <p:cNvPr id="5" name="TextBox 4"/>
          <p:cNvSpPr txBox="1"/>
          <p:nvPr/>
        </p:nvSpPr>
        <p:spPr>
          <a:xfrm>
            <a:off x="5965095" y="4505980"/>
            <a:ext cx="2340705" cy="523220"/>
          </a:xfrm>
          <a:prstGeom prst="rect">
            <a:avLst/>
          </a:prstGeom>
          <a:noFill/>
        </p:spPr>
        <p:txBody>
          <a:bodyPr wrap="none" rtlCol="0">
            <a:spAutoFit/>
          </a:bodyPr>
          <a:lstStyle/>
          <a:p>
            <a:r>
              <a:rPr lang="en-US" dirty="0" smtClean="0"/>
              <a:t>- Scot Berkey</a:t>
            </a:r>
            <a:endParaRPr lang="en-US" dirty="0"/>
          </a:p>
        </p:txBody>
      </p:sp>
    </p:spTree>
  </p:cSld>
  <p:clrMapOvr>
    <a:masterClrMapping/>
  </p:clrMapOvr>
  <p:transition advClick="0" advTm="10000">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2714625" y="533400"/>
            <a:ext cx="5895975" cy="5762625"/>
          </a:xfrm>
          <a:prstGeom prst="rect">
            <a:avLst/>
          </a:prstGeom>
          <a:noFill/>
          <a:ln w="9525">
            <a:noFill/>
            <a:miter lim="800000"/>
            <a:headEnd/>
            <a:tailEnd/>
          </a:ln>
          <a:effectLst/>
        </p:spPr>
      </p:pic>
      <p:sp>
        <p:nvSpPr>
          <p:cNvPr id="6" name="TextBox 5"/>
          <p:cNvSpPr txBox="1"/>
          <p:nvPr/>
        </p:nvSpPr>
        <p:spPr>
          <a:xfrm>
            <a:off x="0" y="2838271"/>
            <a:ext cx="2585964" cy="1200329"/>
          </a:xfrm>
          <a:prstGeom prst="rect">
            <a:avLst/>
          </a:prstGeom>
          <a:noFill/>
        </p:spPr>
        <p:txBody>
          <a:bodyPr wrap="none" rtlCol="0">
            <a:spAutoFit/>
          </a:bodyPr>
          <a:lstStyle/>
          <a:p>
            <a:r>
              <a:rPr lang="en-US" sz="7200" dirty="0" smtClean="0">
                <a:latin typeface="Informal Roman" pitchFamily="66" charset="0"/>
              </a:rPr>
              <a:t>Change</a:t>
            </a:r>
            <a:endParaRPr lang="en-US" sz="7200" dirty="0">
              <a:latin typeface="Informal Roman" pitchFamily="66" charset="0"/>
            </a:endParaRPr>
          </a:p>
        </p:txBody>
      </p:sp>
    </p:spTree>
  </p:cSld>
  <p:clrMapOvr>
    <a:masterClrMapping/>
  </p:clrMapOvr>
  <p:transition advClick="0" advTm="7000">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1114425" y="1447800"/>
            <a:ext cx="7115175" cy="5029200"/>
          </a:xfrm>
          <a:prstGeom prst="rect">
            <a:avLst/>
          </a:prstGeom>
          <a:noFill/>
          <a:ln w="9525">
            <a:noFill/>
            <a:miter lim="800000"/>
            <a:headEnd/>
            <a:tailEnd/>
          </a:ln>
          <a:effectLst/>
        </p:spPr>
      </p:pic>
      <p:sp>
        <p:nvSpPr>
          <p:cNvPr id="6" name="TextBox 5"/>
          <p:cNvSpPr txBox="1"/>
          <p:nvPr/>
        </p:nvSpPr>
        <p:spPr>
          <a:xfrm>
            <a:off x="2895600" y="152400"/>
            <a:ext cx="3342582" cy="1200329"/>
          </a:xfrm>
          <a:prstGeom prst="rect">
            <a:avLst/>
          </a:prstGeom>
          <a:noFill/>
        </p:spPr>
        <p:txBody>
          <a:bodyPr wrap="none" rtlCol="0">
            <a:spAutoFit/>
          </a:bodyPr>
          <a:lstStyle/>
          <a:p>
            <a:r>
              <a:rPr lang="en-US" sz="7200" dirty="0" smtClean="0">
                <a:latin typeface="Informal Roman" pitchFamily="66" charset="0"/>
              </a:rPr>
              <a:t>Challenge</a:t>
            </a:r>
            <a:endParaRPr lang="en-US" sz="7200" dirty="0">
              <a:latin typeface="Informal Roman" pitchFamily="66" charset="0"/>
            </a:endParaRPr>
          </a:p>
        </p:txBody>
      </p:sp>
    </p:spTree>
  </p:cSld>
  <p:clrMapOvr>
    <a:masterClrMapping/>
  </p:clrMapOvr>
  <p:transition advClick="0" advTm="7000">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a:stretch>
            <a:fillRect/>
          </a:stretch>
        </p:blipFill>
        <p:spPr bwMode="auto">
          <a:xfrm>
            <a:off x="609600" y="152400"/>
            <a:ext cx="5486400" cy="6646277"/>
          </a:xfrm>
          <a:prstGeom prst="rect">
            <a:avLst/>
          </a:prstGeom>
          <a:noFill/>
          <a:ln w="9525">
            <a:noFill/>
            <a:miter lim="800000"/>
            <a:headEnd/>
            <a:tailEnd/>
          </a:ln>
          <a:effectLst/>
        </p:spPr>
      </p:pic>
      <p:sp>
        <p:nvSpPr>
          <p:cNvPr id="6" name="TextBox 5"/>
          <p:cNvSpPr txBox="1"/>
          <p:nvPr/>
        </p:nvSpPr>
        <p:spPr>
          <a:xfrm>
            <a:off x="6477000" y="2667000"/>
            <a:ext cx="2286203" cy="1200329"/>
          </a:xfrm>
          <a:prstGeom prst="rect">
            <a:avLst/>
          </a:prstGeom>
          <a:noFill/>
        </p:spPr>
        <p:txBody>
          <a:bodyPr wrap="none" rtlCol="0">
            <a:spAutoFit/>
          </a:bodyPr>
          <a:lstStyle/>
          <a:p>
            <a:r>
              <a:rPr lang="en-US" sz="7200" dirty="0" smtClean="0">
                <a:latin typeface="Informal Roman" pitchFamily="66" charset="0"/>
              </a:rPr>
              <a:t>Create</a:t>
            </a:r>
            <a:endParaRPr lang="en-US" sz="7200" dirty="0">
              <a:latin typeface="Informal Roman" pitchFamily="66" charset="0"/>
            </a:endParaRPr>
          </a:p>
        </p:txBody>
      </p:sp>
    </p:spTree>
  </p:cSld>
  <p:clrMapOvr>
    <a:masterClrMapping/>
  </p:clrMapOvr>
  <p:transition advClick="0" advTm="7000">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a:off x="3886200" y="1371600"/>
            <a:ext cx="4562475" cy="4591050"/>
          </a:xfrm>
          <a:prstGeom prst="rect">
            <a:avLst/>
          </a:prstGeom>
          <a:noFill/>
          <a:ln w="9525">
            <a:noFill/>
            <a:miter lim="800000"/>
            <a:headEnd/>
            <a:tailEnd/>
          </a:ln>
          <a:effectLst/>
        </p:spPr>
      </p:pic>
      <p:sp>
        <p:nvSpPr>
          <p:cNvPr id="6" name="TextBox 5"/>
          <p:cNvSpPr txBox="1"/>
          <p:nvPr/>
        </p:nvSpPr>
        <p:spPr>
          <a:xfrm>
            <a:off x="1447800" y="2971800"/>
            <a:ext cx="1293944" cy="1200329"/>
          </a:xfrm>
          <a:prstGeom prst="rect">
            <a:avLst/>
          </a:prstGeom>
          <a:noFill/>
        </p:spPr>
        <p:txBody>
          <a:bodyPr wrap="none" rtlCol="0">
            <a:spAutoFit/>
          </a:bodyPr>
          <a:lstStyle/>
          <a:p>
            <a:r>
              <a:rPr lang="en-US" sz="7200" dirty="0" smtClean="0">
                <a:latin typeface="Informal Roman" pitchFamily="66" charset="0"/>
              </a:rPr>
              <a:t>Fix</a:t>
            </a:r>
            <a:endParaRPr lang="en-US" sz="7200" dirty="0">
              <a:latin typeface="Informal Roman" pitchFamily="66" charset="0"/>
            </a:endParaRPr>
          </a:p>
        </p:txBody>
      </p:sp>
    </p:spTree>
  </p:cSld>
  <p:clrMapOvr>
    <a:masterClrMapping/>
  </p:clrMapOvr>
  <p:transition advClick="0" advTm="7000">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76600" y="5257800"/>
            <a:ext cx="2736647" cy="1200329"/>
          </a:xfrm>
          <a:prstGeom prst="rect">
            <a:avLst/>
          </a:prstGeom>
          <a:noFill/>
        </p:spPr>
        <p:txBody>
          <a:bodyPr wrap="none" rtlCol="0">
            <a:spAutoFit/>
          </a:bodyPr>
          <a:lstStyle/>
          <a:p>
            <a:r>
              <a:rPr lang="en-US" sz="7200" dirty="0" smtClean="0">
                <a:latin typeface="Informal Roman" pitchFamily="66" charset="0"/>
              </a:rPr>
              <a:t>Produce</a:t>
            </a:r>
            <a:endParaRPr lang="en-US" sz="7200" dirty="0">
              <a:latin typeface="Informal Roman" pitchFamily="66" charset="0"/>
            </a:endParaRPr>
          </a:p>
        </p:txBody>
      </p:sp>
      <p:pic>
        <p:nvPicPr>
          <p:cNvPr id="22530" name="Picture 2" descr="Cars ready for shipment are seen at Port of Yokohama on December 4, 2008 in Yokohama, Kanagawa, Japan. Most Japanese automakers have revised their sales prediction downward, Toyota will suspend production of some vehicles in Japan for two days later this month."/>
          <p:cNvPicPr>
            <a:picLocks noChangeAspect="1" noChangeArrowheads="1"/>
          </p:cNvPicPr>
          <p:nvPr/>
        </p:nvPicPr>
        <p:blipFill>
          <a:blip r:embed="rId2" cstate="print"/>
          <a:srcRect/>
          <a:stretch>
            <a:fillRect/>
          </a:stretch>
        </p:blipFill>
        <p:spPr bwMode="auto">
          <a:xfrm>
            <a:off x="1219200" y="457200"/>
            <a:ext cx="6784356" cy="5105399"/>
          </a:xfrm>
          <a:prstGeom prst="rect">
            <a:avLst/>
          </a:prstGeom>
          <a:noFill/>
        </p:spPr>
      </p:pic>
    </p:spTree>
  </p:cSld>
  <p:clrMapOvr>
    <a:masterClrMapping/>
  </p:clrMapOvr>
  <p:transition advClick="0" advTm="7000">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304800" y="533400"/>
            <a:ext cx="7096125" cy="5867400"/>
          </a:xfrm>
          <a:prstGeom prst="rect">
            <a:avLst/>
          </a:prstGeom>
          <a:noFill/>
          <a:ln w="9525">
            <a:noFill/>
            <a:miter lim="800000"/>
            <a:headEnd/>
            <a:tailEnd/>
          </a:ln>
          <a:effectLst/>
        </p:spPr>
      </p:pic>
      <p:sp>
        <p:nvSpPr>
          <p:cNvPr id="6" name="TextBox 5"/>
          <p:cNvSpPr txBox="1"/>
          <p:nvPr/>
        </p:nvSpPr>
        <p:spPr>
          <a:xfrm>
            <a:off x="7503807" y="2514600"/>
            <a:ext cx="1640193" cy="1200329"/>
          </a:xfrm>
          <a:prstGeom prst="rect">
            <a:avLst/>
          </a:prstGeom>
          <a:noFill/>
        </p:spPr>
        <p:txBody>
          <a:bodyPr wrap="none" rtlCol="0">
            <a:spAutoFit/>
          </a:bodyPr>
          <a:lstStyle/>
          <a:p>
            <a:r>
              <a:rPr lang="en-US" sz="7200" dirty="0" smtClean="0">
                <a:latin typeface="Informal Roman" pitchFamily="66" charset="0"/>
              </a:rPr>
              <a:t>Give</a:t>
            </a:r>
            <a:endParaRPr lang="en-US" sz="7200" dirty="0">
              <a:latin typeface="Informal Roman" pitchFamily="66" charset="0"/>
            </a:endParaRPr>
          </a:p>
        </p:txBody>
      </p:sp>
    </p:spTree>
  </p:cSld>
  <p:clrMapOvr>
    <a:masterClrMapping/>
  </p:clrMapOvr>
  <p:transition advClick="0" advTm="7000">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34561" y="323671"/>
            <a:ext cx="1984839" cy="1200329"/>
          </a:xfrm>
          <a:prstGeom prst="rect">
            <a:avLst/>
          </a:prstGeom>
          <a:noFill/>
        </p:spPr>
        <p:txBody>
          <a:bodyPr wrap="none" rtlCol="0">
            <a:spAutoFit/>
          </a:bodyPr>
          <a:lstStyle/>
          <a:p>
            <a:r>
              <a:rPr lang="en-US" sz="7200" dirty="0" smtClean="0">
                <a:latin typeface="Informal Roman" pitchFamily="66" charset="0"/>
              </a:rPr>
              <a:t>Enjoy</a:t>
            </a:r>
            <a:endParaRPr lang="en-US" sz="7200" dirty="0">
              <a:latin typeface="Informal Roman" pitchFamily="66" charset="0"/>
            </a:endParaRPr>
          </a:p>
        </p:txBody>
      </p:sp>
      <p:pic>
        <p:nvPicPr>
          <p:cNvPr id="20484" name="Picture 4" descr="http://farm1.static.flickr.com/33/62253642_dcc82dd481.jpg"/>
          <p:cNvPicPr>
            <a:picLocks noChangeAspect="1" noChangeArrowheads="1"/>
          </p:cNvPicPr>
          <p:nvPr/>
        </p:nvPicPr>
        <p:blipFill>
          <a:blip r:embed="rId2" cstate="print"/>
          <a:srcRect/>
          <a:stretch>
            <a:fillRect/>
          </a:stretch>
        </p:blipFill>
        <p:spPr bwMode="auto">
          <a:xfrm>
            <a:off x="3352800" y="873984"/>
            <a:ext cx="5381625" cy="5641116"/>
          </a:xfrm>
          <a:prstGeom prst="rect">
            <a:avLst/>
          </a:prstGeom>
          <a:noFill/>
        </p:spPr>
      </p:pic>
    </p:spTree>
  </p:cSld>
  <p:clrMapOvr>
    <a:masterClrMapping/>
  </p:clrMapOvr>
  <p:transition advClick="0" advTm="7000">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447800"/>
            <a:ext cx="8229600" cy="2590800"/>
          </a:xfrm>
        </p:spPr>
        <p:txBody>
          <a:bodyPr>
            <a:normAutofit/>
          </a:bodyPr>
          <a:lstStyle/>
          <a:p>
            <a:r>
              <a:rPr lang="en-US" dirty="0" smtClean="0"/>
              <a:t>The key with management and leadership is knowing what hat you're wearing.</a:t>
            </a:r>
            <a:endParaRPr lang="en-US" dirty="0"/>
          </a:p>
        </p:txBody>
      </p:sp>
      <p:sp>
        <p:nvSpPr>
          <p:cNvPr id="5" name="TextBox 4"/>
          <p:cNvSpPr txBox="1"/>
          <p:nvPr/>
        </p:nvSpPr>
        <p:spPr>
          <a:xfrm>
            <a:off x="6096000" y="4124980"/>
            <a:ext cx="2358274" cy="523220"/>
          </a:xfrm>
          <a:prstGeom prst="rect">
            <a:avLst/>
          </a:prstGeom>
          <a:noFill/>
        </p:spPr>
        <p:txBody>
          <a:bodyPr wrap="none" rtlCol="0">
            <a:spAutoFit/>
          </a:bodyPr>
          <a:lstStyle/>
          <a:p>
            <a:pPr>
              <a:buFontTx/>
              <a:buChar char="-"/>
            </a:pPr>
            <a:r>
              <a:rPr lang="en-US" dirty="0" smtClean="0"/>
              <a:t> Ron Thieme</a:t>
            </a:r>
          </a:p>
        </p:txBody>
      </p:sp>
    </p:spTree>
  </p:cSld>
  <p:clrMapOvr>
    <a:masterClrMapping/>
  </p:clrMapOvr>
  <p:transition advClick="0" advTm="7000">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447800"/>
            <a:ext cx="8229600" cy="2209800"/>
          </a:xfrm>
        </p:spPr>
        <p:txBody>
          <a:bodyPr>
            <a:normAutofit fontScale="90000"/>
          </a:bodyPr>
          <a:lstStyle/>
          <a:p>
            <a:r>
              <a:rPr lang="en-US" dirty="0" smtClean="0"/>
              <a:t>Don't just grow quantitatively.  Grow just as much qualitatively.</a:t>
            </a:r>
            <a:endParaRPr lang="en-US" dirty="0"/>
          </a:p>
        </p:txBody>
      </p:sp>
      <p:sp>
        <p:nvSpPr>
          <p:cNvPr id="5" name="TextBox 4"/>
          <p:cNvSpPr txBox="1"/>
          <p:nvPr/>
        </p:nvSpPr>
        <p:spPr>
          <a:xfrm>
            <a:off x="6096000" y="4124980"/>
            <a:ext cx="2358274" cy="523220"/>
          </a:xfrm>
          <a:prstGeom prst="rect">
            <a:avLst/>
          </a:prstGeom>
          <a:noFill/>
        </p:spPr>
        <p:txBody>
          <a:bodyPr wrap="none" rtlCol="0">
            <a:spAutoFit/>
          </a:bodyPr>
          <a:lstStyle/>
          <a:p>
            <a:pPr>
              <a:buFontTx/>
              <a:buChar char="-"/>
            </a:pPr>
            <a:r>
              <a:rPr lang="en-US" dirty="0" smtClean="0"/>
              <a:t> Ron Thieme</a:t>
            </a:r>
          </a:p>
        </p:txBody>
      </p:sp>
    </p:spTree>
  </p:cSld>
  <p:clrMapOvr>
    <a:masterClrMapping/>
  </p:clrMapOvr>
  <p:transition advClick="0" advTm="7000">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676400"/>
            <a:ext cx="8229600" cy="2209800"/>
          </a:xfrm>
        </p:spPr>
        <p:txBody>
          <a:bodyPr>
            <a:normAutofit/>
          </a:bodyPr>
          <a:lstStyle/>
          <a:p>
            <a:r>
              <a:rPr lang="en-US" dirty="0" smtClean="0"/>
              <a:t>Lead as you live.  Live as you lead.</a:t>
            </a:r>
            <a:endParaRPr lang="en-US" dirty="0"/>
          </a:p>
        </p:txBody>
      </p:sp>
      <p:sp>
        <p:nvSpPr>
          <p:cNvPr id="5" name="TextBox 4"/>
          <p:cNvSpPr txBox="1"/>
          <p:nvPr/>
        </p:nvSpPr>
        <p:spPr>
          <a:xfrm>
            <a:off x="6096000" y="4124980"/>
            <a:ext cx="2358274" cy="523220"/>
          </a:xfrm>
          <a:prstGeom prst="rect">
            <a:avLst/>
          </a:prstGeom>
          <a:noFill/>
        </p:spPr>
        <p:txBody>
          <a:bodyPr wrap="none" rtlCol="0">
            <a:spAutoFit/>
          </a:bodyPr>
          <a:lstStyle/>
          <a:p>
            <a:pPr>
              <a:buFontTx/>
              <a:buChar char="-"/>
            </a:pPr>
            <a:r>
              <a:rPr lang="en-US" dirty="0" smtClean="0"/>
              <a:t> Ron Thieme</a:t>
            </a:r>
          </a:p>
        </p:txBody>
      </p:sp>
    </p:spTree>
  </p:cSld>
  <p:clrMapOvr>
    <a:masterClrMapping/>
  </p:clrMapOvr>
  <p:transition advClick="0" advTm="7000">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447800"/>
            <a:ext cx="8229600" cy="2667000"/>
          </a:xfrm>
        </p:spPr>
        <p:txBody>
          <a:bodyPr>
            <a:normAutofit/>
          </a:bodyPr>
          <a:lstStyle/>
          <a:p>
            <a:r>
              <a:rPr lang="en-US" dirty="0" smtClean="0"/>
              <a:t>There is more wisdom between us than there is within us.</a:t>
            </a:r>
            <a:br>
              <a:rPr lang="en-US" dirty="0" smtClean="0"/>
            </a:br>
            <a:endParaRPr lang="en-US" dirty="0"/>
          </a:p>
        </p:txBody>
      </p:sp>
      <p:sp>
        <p:nvSpPr>
          <p:cNvPr id="5" name="TextBox 4"/>
          <p:cNvSpPr txBox="1"/>
          <p:nvPr/>
        </p:nvSpPr>
        <p:spPr>
          <a:xfrm>
            <a:off x="3471052" y="3667780"/>
            <a:ext cx="5139548" cy="523220"/>
          </a:xfrm>
          <a:prstGeom prst="rect">
            <a:avLst/>
          </a:prstGeom>
          <a:noFill/>
        </p:spPr>
        <p:txBody>
          <a:bodyPr wrap="none" rtlCol="0">
            <a:spAutoFit/>
          </a:bodyPr>
          <a:lstStyle/>
          <a:p>
            <a:r>
              <a:rPr lang="en-US" dirty="0" smtClean="0"/>
              <a:t>- Discussion of Improv Wisdom</a:t>
            </a:r>
            <a:endParaRPr lang="en-US" dirty="0"/>
          </a:p>
        </p:txBody>
      </p:sp>
    </p:spTree>
  </p:cSld>
  <p:clrMapOvr>
    <a:masterClrMapping/>
  </p:clrMapOvr>
  <p:transition advClick="0" advTm="7000">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676400"/>
            <a:ext cx="8229600" cy="1524000"/>
          </a:xfrm>
        </p:spPr>
        <p:txBody>
          <a:bodyPr/>
          <a:lstStyle/>
          <a:p>
            <a:pPr algn="ctr"/>
            <a:r>
              <a:rPr lang="en-US" dirty="0" smtClean="0"/>
              <a:t>Session 5</a:t>
            </a:r>
            <a:endParaRPr lang="en-US" dirty="0"/>
          </a:p>
        </p:txBody>
      </p:sp>
      <p:sp>
        <p:nvSpPr>
          <p:cNvPr id="5" name="Text Placeholder 4"/>
          <p:cNvSpPr>
            <a:spLocks noGrp="1"/>
          </p:cNvSpPr>
          <p:nvPr>
            <p:ph type="body" idx="1"/>
          </p:nvPr>
        </p:nvSpPr>
        <p:spPr>
          <a:xfrm>
            <a:off x="457200" y="3322637"/>
            <a:ext cx="8229600" cy="792163"/>
          </a:xfrm>
        </p:spPr>
        <p:txBody>
          <a:bodyPr/>
          <a:lstStyle/>
          <a:p>
            <a:pPr algn="ctr">
              <a:buNone/>
            </a:pPr>
            <a:r>
              <a:rPr lang="en-US" dirty="0" smtClean="0"/>
              <a:t>3-4 August</a:t>
            </a:r>
            <a:endParaRPr lang="en-US" dirty="0"/>
          </a:p>
        </p:txBody>
      </p:sp>
    </p:spTree>
  </p:cSld>
  <p:clrMapOvr>
    <a:masterClrMapping/>
  </p:clrMapOvr>
  <p:transition advClick="0" advTm="7000">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447800"/>
            <a:ext cx="8229600" cy="2209800"/>
          </a:xfrm>
        </p:spPr>
        <p:txBody>
          <a:bodyPr>
            <a:normAutofit/>
          </a:bodyPr>
          <a:lstStyle/>
          <a:p>
            <a:r>
              <a:rPr lang="en-US" dirty="0" smtClean="0"/>
              <a:t>Learn to lead from the back, front, and side.</a:t>
            </a:r>
            <a:endParaRPr lang="en-US" dirty="0"/>
          </a:p>
        </p:txBody>
      </p:sp>
      <p:sp>
        <p:nvSpPr>
          <p:cNvPr id="5" name="TextBox 4"/>
          <p:cNvSpPr txBox="1"/>
          <p:nvPr/>
        </p:nvSpPr>
        <p:spPr>
          <a:xfrm>
            <a:off x="5791200" y="4124980"/>
            <a:ext cx="2864887" cy="523220"/>
          </a:xfrm>
          <a:prstGeom prst="rect">
            <a:avLst/>
          </a:prstGeom>
          <a:noFill/>
        </p:spPr>
        <p:txBody>
          <a:bodyPr wrap="none" rtlCol="0">
            <a:spAutoFit/>
          </a:bodyPr>
          <a:lstStyle/>
          <a:p>
            <a:pPr>
              <a:buFontTx/>
              <a:buChar char="-"/>
            </a:pPr>
            <a:r>
              <a:rPr lang="en-US" dirty="0" smtClean="0"/>
              <a:t> Richard Dooley</a:t>
            </a:r>
          </a:p>
        </p:txBody>
      </p:sp>
    </p:spTree>
  </p:cSld>
  <p:clrMapOvr>
    <a:masterClrMapping/>
  </p:clrMapOvr>
  <p:transition advClick="0" advTm="7000">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447800"/>
            <a:ext cx="8229600" cy="2209800"/>
          </a:xfrm>
        </p:spPr>
        <p:txBody>
          <a:bodyPr>
            <a:normAutofit/>
          </a:bodyPr>
          <a:lstStyle/>
          <a:p>
            <a:r>
              <a:rPr lang="en-US" dirty="0" smtClean="0"/>
              <a:t>If you can only do one thing…  Communicate!</a:t>
            </a:r>
            <a:endParaRPr lang="en-US" dirty="0"/>
          </a:p>
        </p:txBody>
      </p:sp>
      <p:sp>
        <p:nvSpPr>
          <p:cNvPr id="5" name="TextBox 4"/>
          <p:cNvSpPr txBox="1"/>
          <p:nvPr/>
        </p:nvSpPr>
        <p:spPr>
          <a:xfrm>
            <a:off x="5791200" y="4124980"/>
            <a:ext cx="2864887" cy="523220"/>
          </a:xfrm>
          <a:prstGeom prst="rect">
            <a:avLst/>
          </a:prstGeom>
          <a:noFill/>
        </p:spPr>
        <p:txBody>
          <a:bodyPr wrap="none" rtlCol="0">
            <a:spAutoFit/>
          </a:bodyPr>
          <a:lstStyle/>
          <a:p>
            <a:pPr>
              <a:buFontTx/>
              <a:buChar char="-"/>
            </a:pPr>
            <a:r>
              <a:rPr lang="en-US" dirty="0" smtClean="0"/>
              <a:t> Richard Dooley</a:t>
            </a:r>
          </a:p>
        </p:txBody>
      </p:sp>
    </p:spTree>
  </p:cSld>
  <p:clrMapOvr>
    <a:masterClrMapping/>
  </p:clrMapOvr>
  <p:transition advClick="0" advTm="7000">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447800"/>
            <a:ext cx="8229600" cy="2971800"/>
          </a:xfrm>
        </p:spPr>
        <p:txBody>
          <a:bodyPr>
            <a:normAutofit/>
          </a:bodyPr>
          <a:lstStyle/>
          <a:p>
            <a:r>
              <a:rPr lang="en-US" dirty="0" smtClean="0"/>
              <a:t>If you have a trust problem, look to time as a solution.  If you have a time problem, look to trust as a solution.</a:t>
            </a:r>
            <a:endParaRPr lang="en-US" dirty="0"/>
          </a:p>
        </p:txBody>
      </p:sp>
      <p:sp>
        <p:nvSpPr>
          <p:cNvPr id="5" name="TextBox 4"/>
          <p:cNvSpPr txBox="1"/>
          <p:nvPr/>
        </p:nvSpPr>
        <p:spPr>
          <a:xfrm>
            <a:off x="5791200" y="4800600"/>
            <a:ext cx="2864887" cy="523220"/>
          </a:xfrm>
          <a:prstGeom prst="rect">
            <a:avLst/>
          </a:prstGeom>
          <a:noFill/>
        </p:spPr>
        <p:txBody>
          <a:bodyPr wrap="none" rtlCol="0">
            <a:spAutoFit/>
          </a:bodyPr>
          <a:lstStyle/>
          <a:p>
            <a:pPr>
              <a:buFontTx/>
              <a:buChar char="-"/>
            </a:pPr>
            <a:r>
              <a:rPr lang="en-US" dirty="0" smtClean="0"/>
              <a:t> Richard Dooley</a:t>
            </a:r>
          </a:p>
        </p:txBody>
      </p:sp>
    </p:spTree>
  </p:cSld>
  <p:clrMapOvr>
    <a:masterClrMapping/>
  </p:clrMapOvr>
  <p:transition advClick="0" advTm="8000">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28600"/>
            <a:ext cx="8229600" cy="1143000"/>
          </a:xfrm>
        </p:spPr>
        <p:txBody>
          <a:bodyPr/>
          <a:lstStyle/>
          <a:p>
            <a:r>
              <a:rPr lang="en-US" dirty="0" smtClean="0"/>
              <a:t>RLF Basic Capacities</a:t>
            </a:r>
            <a:endParaRPr lang="en-US" dirty="0"/>
          </a:p>
        </p:txBody>
      </p:sp>
      <p:sp>
        <p:nvSpPr>
          <p:cNvPr id="9" name="Content Placeholder 8"/>
          <p:cNvSpPr>
            <a:spLocks noGrp="1"/>
          </p:cNvSpPr>
          <p:nvPr>
            <p:ph sz="half" idx="1"/>
          </p:nvPr>
        </p:nvSpPr>
        <p:spPr>
          <a:xfrm>
            <a:off x="457200" y="1524000"/>
            <a:ext cx="4038600" cy="4160520"/>
          </a:xfrm>
        </p:spPr>
        <p:txBody>
          <a:bodyPr>
            <a:normAutofit fontScale="92500" lnSpcReduction="20000"/>
          </a:bodyPr>
          <a:lstStyle/>
          <a:p>
            <a:r>
              <a:rPr lang="en-US" dirty="0" smtClean="0"/>
              <a:t>Lead</a:t>
            </a:r>
          </a:p>
          <a:p>
            <a:r>
              <a:rPr lang="en-US" dirty="0" smtClean="0"/>
              <a:t>Learn</a:t>
            </a:r>
          </a:p>
          <a:p>
            <a:r>
              <a:rPr lang="en-US" dirty="0" smtClean="0"/>
              <a:t>Change</a:t>
            </a:r>
          </a:p>
          <a:p>
            <a:r>
              <a:rPr lang="en-US" dirty="0" smtClean="0"/>
              <a:t>Apply</a:t>
            </a:r>
          </a:p>
          <a:p>
            <a:r>
              <a:rPr lang="en-US" dirty="0" smtClean="0"/>
              <a:t>Communicate</a:t>
            </a:r>
          </a:p>
          <a:p>
            <a:r>
              <a:rPr lang="en-US" dirty="0" smtClean="0"/>
              <a:t>Think</a:t>
            </a:r>
          </a:p>
          <a:p>
            <a:r>
              <a:rPr lang="en-US" dirty="0" smtClean="0"/>
              <a:t>Center</a:t>
            </a:r>
          </a:p>
          <a:p>
            <a:r>
              <a:rPr lang="en-US" dirty="0" smtClean="0"/>
              <a:t>Commit</a:t>
            </a:r>
          </a:p>
          <a:p>
            <a:r>
              <a:rPr lang="en-US" dirty="0" smtClean="0"/>
              <a:t>Relate</a:t>
            </a:r>
          </a:p>
          <a:p>
            <a:r>
              <a:rPr lang="en-US" dirty="0" smtClean="0"/>
              <a:t>Grow</a:t>
            </a:r>
            <a:endParaRPr lang="en-US" dirty="0"/>
          </a:p>
        </p:txBody>
      </p:sp>
      <p:sp>
        <p:nvSpPr>
          <p:cNvPr id="10" name="Content Placeholder 9"/>
          <p:cNvSpPr>
            <a:spLocks noGrp="1"/>
          </p:cNvSpPr>
          <p:nvPr>
            <p:ph sz="half" idx="2"/>
          </p:nvPr>
        </p:nvSpPr>
        <p:spPr>
          <a:xfrm>
            <a:off x="4648200" y="1524000"/>
            <a:ext cx="4038600" cy="4160520"/>
          </a:xfrm>
        </p:spPr>
        <p:txBody>
          <a:bodyPr>
            <a:normAutofit fontScale="92500" lnSpcReduction="20000"/>
          </a:bodyPr>
          <a:lstStyle/>
          <a:p>
            <a:r>
              <a:rPr lang="en-US" dirty="0" smtClean="0"/>
              <a:t>Give Back</a:t>
            </a:r>
          </a:p>
          <a:p>
            <a:r>
              <a:rPr lang="en-US" dirty="0" smtClean="0"/>
              <a:t>Be Aware</a:t>
            </a:r>
          </a:p>
          <a:p>
            <a:r>
              <a:rPr lang="en-US" dirty="0" smtClean="0"/>
              <a:t>Challenge</a:t>
            </a:r>
          </a:p>
          <a:p>
            <a:r>
              <a:rPr lang="en-US" dirty="0" smtClean="0"/>
              <a:t>Create</a:t>
            </a:r>
          </a:p>
          <a:p>
            <a:r>
              <a:rPr lang="en-US" dirty="0" smtClean="0"/>
              <a:t>Enjoy</a:t>
            </a:r>
          </a:p>
          <a:p>
            <a:r>
              <a:rPr lang="en-US" dirty="0" smtClean="0"/>
              <a:t>Manage Priorities</a:t>
            </a:r>
          </a:p>
          <a:p>
            <a:r>
              <a:rPr lang="en-US" dirty="0" smtClean="0"/>
              <a:t>Determine "Enough"</a:t>
            </a:r>
          </a:p>
          <a:p>
            <a:r>
              <a:rPr lang="en-US" dirty="0" smtClean="0"/>
              <a:t>Consult</a:t>
            </a:r>
          </a:p>
          <a:p>
            <a:r>
              <a:rPr lang="en-US" dirty="0" smtClean="0"/>
              <a:t>Know the Context</a:t>
            </a:r>
          </a:p>
          <a:p>
            <a:r>
              <a:rPr lang="en-US" dirty="0" smtClean="0"/>
              <a:t>Pick, Use, Position</a:t>
            </a:r>
          </a:p>
          <a:p>
            <a:endParaRPr lang="en-US" dirty="0"/>
          </a:p>
        </p:txBody>
      </p:sp>
      <p:sp>
        <p:nvSpPr>
          <p:cNvPr id="11" name="TextBox 10"/>
          <p:cNvSpPr txBox="1"/>
          <p:nvPr/>
        </p:nvSpPr>
        <p:spPr>
          <a:xfrm>
            <a:off x="4724400" y="5943600"/>
            <a:ext cx="4012830" cy="400110"/>
          </a:xfrm>
          <a:prstGeom prst="rect">
            <a:avLst/>
          </a:prstGeom>
          <a:noFill/>
        </p:spPr>
        <p:txBody>
          <a:bodyPr wrap="none" rtlCol="0">
            <a:spAutoFit/>
          </a:bodyPr>
          <a:lstStyle/>
          <a:p>
            <a:r>
              <a:rPr lang="en-US" sz="2000" dirty="0" smtClean="0"/>
              <a:t>- Richard Dooley, Founder of RLF</a:t>
            </a:r>
            <a:endParaRPr lang="en-US" sz="2000" dirty="0"/>
          </a:p>
        </p:txBody>
      </p:sp>
    </p:spTree>
  </p:cSld>
  <p:clrMapOvr>
    <a:masterClrMapping/>
  </p:clrMapOvr>
  <p:transition advClick="0" advTm="18000">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905000"/>
            <a:ext cx="8229600" cy="2971800"/>
          </a:xfrm>
        </p:spPr>
        <p:txBody>
          <a:bodyPr>
            <a:normAutofit fontScale="90000"/>
          </a:bodyPr>
          <a:lstStyle/>
          <a:p>
            <a:r>
              <a:rPr lang="en-US" dirty="0" smtClean="0"/>
              <a:t>New things are coming whether we like it or not.  The question is… How will we use these new advances or will we even implement them?</a:t>
            </a:r>
            <a:endParaRPr lang="en-US" dirty="0"/>
          </a:p>
        </p:txBody>
      </p:sp>
      <p:sp>
        <p:nvSpPr>
          <p:cNvPr id="5" name="TextBox 4"/>
          <p:cNvSpPr txBox="1"/>
          <p:nvPr/>
        </p:nvSpPr>
        <p:spPr>
          <a:xfrm>
            <a:off x="4310396" y="4953000"/>
            <a:ext cx="4528804" cy="954107"/>
          </a:xfrm>
          <a:prstGeom prst="rect">
            <a:avLst/>
          </a:prstGeom>
          <a:noFill/>
        </p:spPr>
        <p:txBody>
          <a:bodyPr wrap="none" rtlCol="0">
            <a:spAutoFit/>
          </a:bodyPr>
          <a:lstStyle/>
          <a:p>
            <a:pPr>
              <a:buFontTx/>
              <a:buChar char="-"/>
            </a:pPr>
            <a:r>
              <a:rPr lang="en-US" dirty="0" smtClean="0"/>
              <a:t> James Grant </a:t>
            </a:r>
          </a:p>
          <a:p>
            <a:r>
              <a:rPr lang="en-US" dirty="0" smtClean="0"/>
              <a:t>  </a:t>
            </a:r>
            <a:r>
              <a:rPr lang="en-US" sz="2000" dirty="0" smtClean="0"/>
              <a:t>in Discussion of </a:t>
            </a:r>
            <a:r>
              <a:rPr lang="en-US" sz="2000" i="1" dirty="0" smtClean="0"/>
              <a:t>The Extreme Future</a:t>
            </a:r>
            <a:endParaRPr lang="en-US" sz="2000" dirty="0" smtClean="0"/>
          </a:p>
        </p:txBody>
      </p:sp>
    </p:spTree>
  </p:cSld>
  <p:clrMapOvr>
    <a:masterClrMapping/>
  </p:clrMapOvr>
  <p:transition advClick="0" advTm="8000">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28600"/>
            <a:ext cx="8229600" cy="1524000"/>
          </a:xfrm>
        </p:spPr>
        <p:txBody>
          <a:bodyPr/>
          <a:lstStyle/>
          <a:p>
            <a:r>
              <a:rPr lang="en-US" dirty="0" smtClean="0"/>
              <a:t>What is Obama Reading?</a:t>
            </a:r>
            <a:endParaRPr lang="en-US" dirty="0"/>
          </a:p>
        </p:txBody>
      </p:sp>
      <p:pic>
        <p:nvPicPr>
          <p:cNvPr id="1026" name="Picture 2" descr="Barack Obama in Bozeman, Mont. on Monday."/>
          <p:cNvPicPr>
            <a:picLocks noChangeAspect="1" noChangeArrowheads="1"/>
          </p:cNvPicPr>
          <p:nvPr/>
        </p:nvPicPr>
        <p:blipFill>
          <a:blip r:embed="rId2" cstate="print"/>
          <a:srcRect/>
          <a:stretch>
            <a:fillRect/>
          </a:stretch>
        </p:blipFill>
        <p:spPr bwMode="auto">
          <a:xfrm>
            <a:off x="1905000" y="1981200"/>
            <a:ext cx="5076825" cy="3381375"/>
          </a:xfrm>
          <a:prstGeom prst="rect">
            <a:avLst/>
          </a:prstGeom>
          <a:noFill/>
        </p:spPr>
      </p:pic>
      <p:sp>
        <p:nvSpPr>
          <p:cNvPr id="8" name="TextBox 7"/>
          <p:cNvSpPr txBox="1"/>
          <p:nvPr/>
        </p:nvSpPr>
        <p:spPr>
          <a:xfrm>
            <a:off x="2667000" y="5791200"/>
            <a:ext cx="5889817" cy="461665"/>
          </a:xfrm>
          <a:prstGeom prst="rect">
            <a:avLst/>
          </a:prstGeom>
          <a:noFill/>
        </p:spPr>
        <p:txBody>
          <a:bodyPr wrap="none" rtlCol="0">
            <a:spAutoFit/>
          </a:bodyPr>
          <a:lstStyle/>
          <a:p>
            <a:r>
              <a:rPr lang="en-US" sz="2400" dirty="0" smtClean="0"/>
              <a:t>- Discussion on The Post-American World</a:t>
            </a:r>
            <a:endParaRPr lang="en-US" sz="2400" dirty="0"/>
          </a:p>
        </p:txBody>
      </p:sp>
    </p:spTree>
  </p:cSld>
  <p:clrMapOvr>
    <a:masterClrMapping/>
  </p:clrMapOvr>
  <p:transition advClick="0" advTm="10000">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938921"/>
            <a:ext cx="8229600" cy="2480679"/>
          </a:xfrm>
        </p:spPr>
        <p:txBody>
          <a:bodyPr>
            <a:normAutofit/>
          </a:bodyPr>
          <a:lstStyle/>
          <a:p>
            <a:r>
              <a:rPr lang="en-US" sz="4000" dirty="0" smtClean="0"/>
              <a:t>I won't see it until I believe it.</a:t>
            </a:r>
            <a:br>
              <a:rPr lang="en-US" sz="4000" dirty="0" smtClean="0"/>
            </a:br>
            <a:r>
              <a:rPr lang="en-US" sz="4000" dirty="0" smtClean="0"/>
              <a:t/>
            </a:r>
            <a:br>
              <a:rPr lang="en-US" sz="4000" dirty="0" smtClean="0"/>
            </a:br>
            <a:r>
              <a:rPr lang="en-US" sz="4000" dirty="0" smtClean="0"/>
              <a:t>Don't get caught up in the notion that 2</a:t>
            </a:r>
            <a:r>
              <a:rPr lang="en-US" sz="4000" baseline="30000" dirty="0" smtClean="0"/>
              <a:t>nd</a:t>
            </a:r>
            <a:r>
              <a:rPr lang="en-US" sz="4000" dirty="0" smtClean="0"/>
              <a:t> place is the first loser.</a:t>
            </a:r>
            <a:endParaRPr lang="en-US" sz="4000" dirty="0"/>
          </a:p>
        </p:txBody>
      </p:sp>
      <p:sp>
        <p:nvSpPr>
          <p:cNvPr id="5" name="TextBox 4"/>
          <p:cNvSpPr txBox="1"/>
          <p:nvPr/>
        </p:nvSpPr>
        <p:spPr>
          <a:xfrm>
            <a:off x="2667000" y="4810780"/>
            <a:ext cx="5942652" cy="523220"/>
          </a:xfrm>
          <a:prstGeom prst="rect">
            <a:avLst/>
          </a:prstGeom>
          <a:noFill/>
        </p:spPr>
        <p:txBody>
          <a:bodyPr wrap="none" rtlCol="0">
            <a:spAutoFit/>
          </a:bodyPr>
          <a:lstStyle/>
          <a:p>
            <a:pPr>
              <a:buFontTx/>
              <a:buChar char="-"/>
            </a:pPr>
            <a:r>
              <a:rPr lang="en-US" dirty="0" smtClean="0"/>
              <a:t> Dewitt Jones, National Geographic</a:t>
            </a:r>
          </a:p>
        </p:txBody>
      </p:sp>
    </p:spTree>
  </p:cSld>
  <p:clrMapOvr>
    <a:masterClrMapping/>
  </p:clrMapOvr>
  <p:transition advClick="0" advTm="12000">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066800"/>
            <a:ext cx="8229600" cy="3505200"/>
          </a:xfrm>
        </p:spPr>
        <p:txBody>
          <a:bodyPr>
            <a:normAutofit/>
          </a:bodyPr>
          <a:lstStyle/>
          <a:p>
            <a:r>
              <a:rPr lang="en-US" sz="4000" dirty="0" smtClean="0"/>
              <a:t>Look at change curves as possibility curves.</a:t>
            </a:r>
            <a:br>
              <a:rPr lang="en-US" sz="4000" dirty="0" smtClean="0"/>
            </a:br>
            <a:r>
              <a:rPr lang="en-US" sz="4000" dirty="0" smtClean="0"/>
              <a:t/>
            </a:r>
            <a:br>
              <a:rPr lang="en-US" sz="4000" dirty="0" smtClean="0"/>
            </a:br>
            <a:r>
              <a:rPr lang="en-US" sz="4000" dirty="0" smtClean="0"/>
              <a:t>Look for that edge between good and significant.</a:t>
            </a:r>
            <a:endParaRPr lang="en-US" sz="4000" dirty="0"/>
          </a:p>
        </p:txBody>
      </p:sp>
      <p:sp>
        <p:nvSpPr>
          <p:cNvPr id="5" name="TextBox 4"/>
          <p:cNvSpPr txBox="1"/>
          <p:nvPr/>
        </p:nvSpPr>
        <p:spPr>
          <a:xfrm>
            <a:off x="2667000" y="4963180"/>
            <a:ext cx="5942652" cy="523220"/>
          </a:xfrm>
          <a:prstGeom prst="rect">
            <a:avLst/>
          </a:prstGeom>
          <a:noFill/>
        </p:spPr>
        <p:txBody>
          <a:bodyPr wrap="none" rtlCol="0">
            <a:spAutoFit/>
          </a:bodyPr>
          <a:lstStyle/>
          <a:p>
            <a:pPr>
              <a:buFontTx/>
              <a:buChar char="-"/>
            </a:pPr>
            <a:r>
              <a:rPr lang="en-US" dirty="0" smtClean="0"/>
              <a:t> Dewitt Jones, National Geographic</a:t>
            </a:r>
          </a:p>
        </p:txBody>
      </p:sp>
    </p:spTree>
  </p:cSld>
  <p:clrMapOvr>
    <a:masterClrMapping/>
  </p:clrMapOvr>
  <p:transition advClick="0" advTm="12000">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133600"/>
            <a:ext cx="8229600" cy="1828800"/>
          </a:xfrm>
        </p:spPr>
        <p:txBody>
          <a:bodyPr>
            <a:normAutofit/>
          </a:bodyPr>
          <a:lstStyle/>
          <a:p>
            <a:r>
              <a:rPr lang="en-US" sz="4000" dirty="0" smtClean="0"/>
              <a:t>Live as if you were to die tomorrow.  Learn as if you were to live forever.</a:t>
            </a:r>
            <a:endParaRPr lang="en-US" sz="4000" dirty="0"/>
          </a:p>
        </p:txBody>
      </p:sp>
      <p:sp>
        <p:nvSpPr>
          <p:cNvPr id="5" name="TextBox 4"/>
          <p:cNvSpPr txBox="1"/>
          <p:nvPr/>
        </p:nvSpPr>
        <p:spPr>
          <a:xfrm>
            <a:off x="7010400" y="4201180"/>
            <a:ext cx="1564852" cy="523220"/>
          </a:xfrm>
          <a:prstGeom prst="rect">
            <a:avLst/>
          </a:prstGeom>
          <a:noFill/>
        </p:spPr>
        <p:txBody>
          <a:bodyPr wrap="none" rtlCol="0">
            <a:spAutoFit/>
          </a:bodyPr>
          <a:lstStyle/>
          <a:p>
            <a:pPr>
              <a:buFontTx/>
              <a:buChar char="-"/>
            </a:pPr>
            <a:r>
              <a:rPr lang="en-US" dirty="0" smtClean="0"/>
              <a:t> Gandhi</a:t>
            </a:r>
          </a:p>
        </p:txBody>
      </p:sp>
    </p:spTree>
  </p:cSld>
  <p:clrMapOvr>
    <a:masterClrMapping/>
  </p:clrMapOvr>
  <p:transition advClick="0" advTm="7000">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447800"/>
            <a:ext cx="8229600" cy="2667000"/>
          </a:xfrm>
        </p:spPr>
        <p:txBody>
          <a:bodyPr>
            <a:normAutofit/>
          </a:bodyPr>
          <a:lstStyle/>
          <a:p>
            <a:r>
              <a:rPr lang="en-US" dirty="0" smtClean="0"/>
              <a:t>In matters of style, swim with the current.  In matters of principle, stand like a rock.</a:t>
            </a:r>
            <a:endParaRPr lang="en-US" dirty="0"/>
          </a:p>
        </p:txBody>
      </p:sp>
      <p:sp>
        <p:nvSpPr>
          <p:cNvPr id="5" name="TextBox 4"/>
          <p:cNvSpPr txBox="1"/>
          <p:nvPr/>
        </p:nvSpPr>
        <p:spPr>
          <a:xfrm>
            <a:off x="5486400" y="4201180"/>
            <a:ext cx="3270319" cy="523220"/>
          </a:xfrm>
          <a:prstGeom prst="rect">
            <a:avLst/>
          </a:prstGeom>
          <a:noFill/>
        </p:spPr>
        <p:txBody>
          <a:bodyPr wrap="none" rtlCol="0">
            <a:spAutoFit/>
          </a:bodyPr>
          <a:lstStyle/>
          <a:p>
            <a:r>
              <a:rPr lang="en-US" dirty="0" smtClean="0"/>
              <a:t>- Thomas Jefferson</a:t>
            </a:r>
            <a:endParaRPr lang="en-US" dirty="0"/>
          </a:p>
        </p:txBody>
      </p:sp>
      <p:sp>
        <p:nvSpPr>
          <p:cNvPr id="6" name="TextBox 5"/>
          <p:cNvSpPr txBox="1"/>
          <p:nvPr/>
        </p:nvSpPr>
        <p:spPr>
          <a:xfrm>
            <a:off x="4876800" y="4648200"/>
            <a:ext cx="3937938" cy="369332"/>
          </a:xfrm>
          <a:prstGeom prst="rect">
            <a:avLst/>
          </a:prstGeom>
          <a:noFill/>
        </p:spPr>
        <p:txBody>
          <a:bodyPr wrap="none" rtlCol="0">
            <a:spAutoFit/>
          </a:bodyPr>
          <a:lstStyle/>
          <a:p>
            <a:r>
              <a:rPr lang="en-US" sz="1800" dirty="0" smtClean="0"/>
              <a:t>Quoted in RLF by both Cliff and Scot</a:t>
            </a:r>
            <a:endParaRPr lang="en-US" sz="1800" dirty="0"/>
          </a:p>
        </p:txBody>
      </p:sp>
    </p:spTree>
  </p:cSld>
  <p:clrMapOvr>
    <a:masterClrMapping/>
  </p:clrMapOvr>
  <p:transition advClick="0" advTm="7000">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133600"/>
            <a:ext cx="8229600" cy="1828800"/>
          </a:xfrm>
        </p:spPr>
        <p:txBody>
          <a:bodyPr>
            <a:normAutofit/>
          </a:bodyPr>
          <a:lstStyle/>
          <a:p>
            <a:r>
              <a:rPr lang="en-US" sz="4000" dirty="0" smtClean="0"/>
              <a:t>You  must be the change you want to see in the world.</a:t>
            </a:r>
            <a:endParaRPr lang="en-US" sz="4000" dirty="0"/>
          </a:p>
        </p:txBody>
      </p:sp>
      <p:sp>
        <p:nvSpPr>
          <p:cNvPr id="5" name="TextBox 4"/>
          <p:cNvSpPr txBox="1"/>
          <p:nvPr/>
        </p:nvSpPr>
        <p:spPr>
          <a:xfrm>
            <a:off x="7010400" y="4201180"/>
            <a:ext cx="1564852" cy="523220"/>
          </a:xfrm>
          <a:prstGeom prst="rect">
            <a:avLst/>
          </a:prstGeom>
          <a:noFill/>
        </p:spPr>
        <p:txBody>
          <a:bodyPr wrap="none" rtlCol="0">
            <a:spAutoFit/>
          </a:bodyPr>
          <a:lstStyle/>
          <a:p>
            <a:pPr>
              <a:buFontTx/>
              <a:buChar char="-"/>
            </a:pPr>
            <a:r>
              <a:rPr lang="en-US" dirty="0" smtClean="0"/>
              <a:t> Gandhi</a:t>
            </a:r>
          </a:p>
        </p:txBody>
      </p:sp>
    </p:spTree>
  </p:cSld>
  <p:clrMapOvr>
    <a:masterClrMapping/>
  </p:clrMapOvr>
  <p:transition advClick="0" advTm="7000">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133600"/>
            <a:ext cx="8229600" cy="1828800"/>
          </a:xfrm>
        </p:spPr>
        <p:txBody>
          <a:bodyPr>
            <a:normAutofit fontScale="90000"/>
          </a:bodyPr>
          <a:lstStyle/>
          <a:p>
            <a:r>
              <a:rPr lang="en-US" sz="4000" dirty="0" smtClean="0"/>
              <a:t>Leadership = Listening to what is wanting to emerge and having the courage to do what is required.</a:t>
            </a:r>
            <a:endParaRPr lang="en-US" sz="4000" dirty="0"/>
          </a:p>
        </p:txBody>
      </p:sp>
      <p:sp>
        <p:nvSpPr>
          <p:cNvPr id="5" name="TextBox 4"/>
          <p:cNvSpPr txBox="1"/>
          <p:nvPr/>
        </p:nvSpPr>
        <p:spPr>
          <a:xfrm>
            <a:off x="3733800" y="4277380"/>
            <a:ext cx="4780476" cy="523220"/>
          </a:xfrm>
          <a:prstGeom prst="rect">
            <a:avLst/>
          </a:prstGeom>
          <a:noFill/>
        </p:spPr>
        <p:txBody>
          <a:bodyPr wrap="none" rtlCol="0">
            <a:spAutoFit/>
          </a:bodyPr>
          <a:lstStyle/>
          <a:p>
            <a:pPr>
              <a:buFontTx/>
              <a:buChar char="-"/>
            </a:pPr>
            <a:r>
              <a:rPr lang="en-US" dirty="0" smtClean="0"/>
              <a:t> Discussion of </a:t>
            </a:r>
            <a:r>
              <a:rPr lang="en-US" i="1" dirty="0" smtClean="0"/>
              <a:t>Synchronicity</a:t>
            </a:r>
            <a:endParaRPr lang="en-US" dirty="0" smtClean="0"/>
          </a:p>
        </p:txBody>
      </p:sp>
    </p:spTree>
  </p:cSld>
  <p:clrMapOvr>
    <a:masterClrMapping/>
  </p:clrMapOvr>
  <p:transition advClick="0" advTm="8000">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133600"/>
            <a:ext cx="8229600" cy="1828800"/>
          </a:xfrm>
        </p:spPr>
        <p:txBody>
          <a:bodyPr>
            <a:normAutofit/>
          </a:bodyPr>
          <a:lstStyle/>
          <a:p>
            <a:r>
              <a:rPr lang="en-US" sz="4000" dirty="0" smtClean="0"/>
              <a:t>You can react to a situation, or you can respond.</a:t>
            </a:r>
            <a:endParaRPr lang="en-US" sz="4000" dirty="0"/>
          </a:p>
        </p:txBody>
      </p:sp>
      <p:sp>
        <p:nvSpPr>
          <p:cNvPr id="5" name="TextBox 4"/>
          <p:cNvSpPr txBox="1"/>
          <p:nvPr/>
        </p:nvSpPr>
        <p:spPr>
          <a:xfrm>
            <a:off x="3733800" y="4277380"/>
            <a:ext cx="4780476" cy="523220"/>
          </a:xfrm>
          <a:prstGeom prst="rect">
            <a:avLst/>
          </a:prstGeom>
          <a:noFill/>
        </p:spPr>
        <p:txBody>
          <a:bodyPr wrap="none" rtlCol="0">
            <a:spAutoFit/>
          </a:bodyPr>
          <a:lstStyle/>
          <a:p>
            <a:pPr>
              <a:buFontTx/>
              <a:buChar char="-"/>
            </a:pPr>
            <a:r>
              <a:rPr lang="en-US" dirty="0" smtClean="0"/>
              <a:t> Discussion of </a:t>
            </a:r>
            <a:r>
              <a:rPr lang="en-US" i="1" dirty="0" smtClean="0"/>
              <a:t>Synchronicity</a:t>
            </a:r>
            <a:endParaRPr lang="en-US" dirty="0" smtClean="0"/>
          </a:p>
        </p:txBody>
      </p:sp>
    </p:spTree>
  </p:cSld>
  <p:clrMapOvr>
    <a:masterClrMapping/>
  </p:clrMapOvr>
  <p:transition advClick="0" advTm="7000">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990600"/>
            <a:ext cx="8229600" cy="685800"/>
          </a:xfrm>
        </p:spPr>
        <p:txBody>
          <a:bodyPr>
            <a:normAutofit/>
          </a:bodyPr>
          <a:lstStyle/>
          <a:p>
            <a:r>
              <a:rPr lang="en-US" sz="4000" dirty="0" smtClean="0"/>
              <a:t>All things are connected…</a:t>
            </a:r>
            <a:endParaRPr lang="en-US" sz="4000" dirty="0"/>
          </a:p>
        </p:txBody>
      </p:sp>
      <p:pic>
        <p:nvPicPr>
          <p:cNvPr id="6" name="Picture 6" descr="http://tbn3.google.com/images?q=tbn:z-0vqvc0E0IFMM:http://ambassadors.net/archives/images/gandhi_hero.jpg"/>
          <p:cNvPicPr>
            <a:picLocks noChangeAspect="1" noChangeArrowheads="1"/>
          </p:cNvPicPr>
          <p:nvPr/>
        </p:nvPicPr>
        <p:blipFill>
          <a:blip r:embed="rId2" r:link="rId3" cstate="print"/>
          <a:srcRect/>
          <a:stretch>
            <a:fillRect/>
          </a:stretch>
        </p:blipFill>
        <p:spPr bwMode="auto">
          <a:xfrm>
            <a:off x="1371600" y="2114490"/>
            <a:ext cx="1079500" cy="1704975"/>
          </a:xfrm>
          <a:prstGeom prst="rect">
            <a:avLst/>
          </a:prstGeom>
          <a:noFill/>
        </p:spPr>
      </p:pic>
      <p:pic>
        <p:nvPicPr>
          <p:cNvPr id="7" name="Picture 5" descr="http://tbn3.google.com/images?q=tbn:KJgXXWAR5M-6GM:http://theband.hiof.no/band_pictures/all_time_greatest_hits_john_denver_big.jpg"/>
          <p:cNvPicPr>
            <a:picLocks noChangeAspect="1" noChangeArrowheads="1"/>
          </p:cNvPicPr>
          <p:nvPr/>
        </p:nvPicPr>
        <p:blipFill>
          <a:blip r:embed="rId4" r:link="rId5" cstate="print"/>
          <a:srcRect/>
          <a:stretch>
            <a:fillRect/>
          </a:stretch>
        </p:blipFill>
        <p:spPr bwMode="auto">
          <a:xfrm>
            <a:off x="3352800" y="2190690"/>
            <a:ext cx="1676400" cy="1651000"/>
          </a:xfrm>
          <a:prstGeom prst="rect">
            <a:avLst/>
          </a:prstGeom>
          <a:noFill/>
        </p:spPr>
      </p:pic>
      <p:pic>
        <p:nvPicPr>
          <p:cNvPr id="8" name="Picture 4" descr="http://tbn0.google.com/images?q=tbn:2J2weILQJDLPBM:http://3.bp.blogspot.com/_tRg73iZIquM/SdXuQU-SH5I/AAAAAAAAbp0/PEuwbbUdca8/s320/blondie%2Bsunday.jpg"/>
          <p:cNvPicPr>
            <a:picLocks noChangeAspect="1" noChangeArrowheads="1"/>
          </p:cNvPicPr>
          <p:nvPr/>
        </p:nvPicPr>
        <p:blipFill>
          <a:blip r:embed="rId6" r:link="rId7" cstate="print"/>
          <a:srcRect/>
          <a:stretch>
            <a:fillRect/>
          </a:stretch>
        </p:blipFill>
        <p:spPr bwMode="auto">
          <a:xfrm>
            <a:off x="6019800" y="2228790"/>
            <a:ext cx="1600200" cy="1600200"/>
          </a:xfrm>
          <a:prstGeom prst="rect">
            <a:avLst/>
          </a:prstGeom>
          <a:noFill/>
        </p:spPr>
      </p:pic>
      <p:sp>
        <p:nvSpPr>
          <p:cNvPr id="9" name="Text Box 11"/>
          <p:cNvSpPr txBox="1">
            <a:spLocks noChangeArrowheads="1"/>
          </p:cNvSpPr>
          <p:nvPr/>
        </p:nvSpPr>
        <p:spPr bwMode="auto">
          <a:xfrm>
            <a:off x="1371600" y="4019490"/>
            <a:ext cx="1143000" cy="400110"/>
          </a:xfrm>
          <a:prstGeom prst="rect">
            <a:avLst/>
          </a:prstGeom>
          <a:noFill/>
          <a:ln w="9525">
            <a:noFill/>
            <a:miter lim="800000"/>
            <a:headEnd/>
            <a:tailEnd/>
          </a:ln>
          <a:effectLst/>
        </p:spPr>
        <p:txBody>
          <a:bodyPr wrap="square">
            <a:spAutoFit/>
          </a:bodyPr>
          <a:lstStyle/>
          <a:p>
            <a:pPr algn="ctr">
              <a:spcBef>
                <a:spcPct val="50000"/>
              </a:spcBef>
            </a:pPr>
            <a:r>
              <a:rPr lang="en-US" sz="2000" dirty="0"/>
              <a:t>Gandhi</a:t>
            </a:r>
          </a:p>
        </p:txBody>
      </p:sp>
      <p:sp>
        <p:nvSpPr>
          <p:cNvPr id="10" name="Text Box 12"/>
          <p:cNvSpPr txBox="1">
            <a:spLocks noChangeArrowheads="1"/>
          </p:cNvSpPr>
          <p:nvPr/>
        </p:nvSpPr>
        <p:spPr bwMode="auto">
          <a:xfrm>
            <a:off x="3733800" y="4019490"/>
            <a:ext cx="990600" cy="400110"/>
          </a:xfrm>
          <a:prstGeom prst="rect">
            <a:avLst/>
          </a:prstGeom>
          <a:noFill/>
          <a:ln w="9525">
            <a:noFill/>
            <a:miter lim="800000"/>
            <a:headEnd/>
            <a:tailEnd/>
          </a:ln>
          <a:effectLst/>
        </p:spPr>
        <p:txBody>
          <a:bodyPr>
            <a:spAutoFit/>
          </a:bodyPr>
          <a:lstStyle/>
          <a:p>
            <a:pPr algn="ctr">
              <a:spcBef>
                <a:spcPct val="50000"/>
              </a:spcBef>
            </a:pPr>
            <a:r>
              <a:rPr lang="en-US" sz="2000" dirty="0"/>
              <a:t>JohnD</a:t>
            </a:r>
          </a:p>
        </p:txBody>
      </p:sp>
      <p:sp>
        <p:nvSpPr>
          <p:cNvPr id="11" name="Text Box 13"/>
          <p:cNvSpPr txBox="1">
            <a:spLocks noChangeArrowheads="1"/>
          </p:cNvSpPr>
          <p:nvPr/>
        </p:nvSpPr>
        <p:spPr bwMode="auto">
          <a:xfrm>
            <a:off x="6172200" y="4019490"/>
            <a:ext cx="1371600" cy="400110"/>
          </a:xfrm>
          <a:prstGeom prst="rect">
            <a:avLst/>
          </a:prstGeom>
          <a:noFill/>
          <a:ln w="9525">
            <a:noFill/>
            <a:miter lim="800000"/>
            <a:headEnd/>
            <a:tailEnd/>
          </a:ln>
          <a:effectLst/>
        </p:spPr>
        <p:txBody>
          <a:bodyPr wrap="square">
            <a:spAutoFit/>
          </a:bodyPr>
          <a:lstStyle/>
          <a:p>
            <a:pPr algn="ctr">
              <a:spcBef>
                <a:spcPct val="50000"/>
              </a:spcBef>
            </a:pPr>
            <a:r>
              <a:rPr lang="en-US" sz="2000" dirty="0"/>
              <a:t>Blondie</a:t>
            </a:r>
          </a:p>
        </p:txBody>
      </p:sp>
      <p:sp>
        <p:nvSpPr>
          <p:cNvPr id="12" name="Text Box 14"/>
          <p:cNvSpPr txBox="1">
            <a:spLocks noChangeArrowheads="1"/>
          </p:cNvSpPr>
          <p:nvPr/>
        </p:nvSpPr>
        <p:spPr bwMode="auto">
          <a:xfrm>
            <a:off x="685800" y="5543490"/>
            <a:ext cx="7924800" cy="400110"/>
          </a:xfrm>
          <a:prstGeom prst="rect">
            <a:avLst/>
          </a:prstGeom>
          <a:noFill/>
          <a:ln w="9525">
            <a:noFill/>
            <a:miter lim="800000"/>
            <a:headEnd/>
            <a:tailEnd/>
          </a:ln>
          <a:effectLst/>
        </p:spPr>
        <p:txBody>
          <a:bodyPr wrap="square">
            <a:spAutoFit/>
          </a:bodyPr>
          <a:lstStyle/>
          <a:p>
            <a:pPr>
              <a:spcBef>
                <a:spcPct val="50000"/>
              </a:spcBef>
            </a:pPr>
            <a:r>
              <a:rPr lang="en-US" sz="2000" dirty="0"/>
              <a:t>What does Blondie have to do with this? Nothing, really.    Unless…</a:t>
            </a:r>
          </a:p>
        </p:txBody>
      </p:sp>
      <p:sp>
        <p:nvSpPr>
          <p:cNvPr id="13" name="Text Box 15"/>
          <p:cNvSpPr txBox="1">
            <a:spLocks noChangeArrowheads="1"/>
          </p:cNvSpPr>
          <p:nvPr/>
        </p:nvSpPr>
        <p:spPr bwMode="auto">
          <a:xfrm>
            <a:off x="2438400" y="4857690"/>
            <a:ext cx="1221809" cy="400110"/>
          </a:xfrm>
          <a:prstGeom prst="rect">
            <a:avLst/>
          </a:prstGeom>
          <a:noFill/>
          <a:ln w="9525">
            <a:noFill/>
            <a:miter lim="800000"/>
            <a:headEnd/>
            <a:tailEnd/>
          </a:ln>
          <a:effectLst/>
        </p:spPr>
        <p:txBody>
          <a:bodyPr wrap="none">
            <a:spAutoFit/>
          </a:bodyPr>
          <a:lstStyle/>
          <a:p>
            <a:pPr algn="ctr"/>
            <a:r>
              <a:rPr lang="en-US" sz="2000" dirty="0"/>
              <a:t>Oh, God!</a:t>
            </a:r>
          </a:p>
        </p:txBody>
      </p:sp>
      <p:sp>
        <p:nvSpPr>
          <p:cNvPr id="15" name="Right Arrow 14"/>
          <p:cNvSpPr/>
          <p:nvPr/>
        </p:nvSpPr>
        <p:spPr>
          <a:xfrm rot="7710780">
            <a:off x="3538848" y="4578834"/>
            <a:ext cx="715757" cy="236378"/>
          </a:xfrm>
          <a:prstGeom prst="rightArrow">
            <a:avLst>
              <a:gd name="adj1" fmla="val 5103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Arrow 15"/>
          <p:cNvSpPr/>
          <p:nvPr/>
        </p:nvSpPr>
        <p:spPr>
          <a:xfrm rot="3699082">
            <a:off x="1898942" y="4596355"/>
            <a:ext cx="719503" cy="2424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advClick="0" advTm="7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2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0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0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57200"/>
            <a:ext cx="8229600" cy="685800"/>
          </a:xfrm>
        </p:spPr>
        <p:txBody>
          <a:bodyPr>
            <a:normAutofit/>
          </a:bodyPr>
          <a:lstStyle/>
          <a:p>
            <a:r>
              <a:rPr lang="en-US" sz="4000" dirty="0" smtClean="0"/>
              <a:t>All things are connected…</a:t>
            </a:r>
            <a:endParaRPr lang="en-US" sz="4000" dirty="0"/>
          </a:p>
        </p:txBody>
      </p:sp>
      <p:sp>
        <p:nvSpPr>
          <p:cNvPr id="5" name="TextBox 4"/>
          <p:cNvSpPr txBox="1"/>
          <p:nvPr/>
        </p:nvSpPr>
        <p:spPr>
          <a:xfrm>
            <a:off x="3733800" y="5801380"/>
            <a:ext cx="4780476" cy="523220"/>
          </a:xfrm>
          <a:prstGeom prst="rect">
            <a:avLst/>
          </a:prstGeom>
          <a:noFill/>
        </p:spPr>
        <p:txBody>
          <a:bodyPr wrap="none" rtlCol="0">
            <a:spAutoFit/>
          </a:bodyPr>
          <a:lstStyle/>
          <a:p>
            <a:pPr>
              <a:buFontTx/>
              <a:buChar char="-"/>
            </a:pPr>
            <a:r>
              <a:rPr lang="en-US" dirty="0" smtClean="0"/>
              <a:t> Discussion of </a:t>
            </a:r>
            <a:r>
              <a:rPr lang="en-US" i="1" dirty="0" smtClean="0"/>
              <a:t>Synchronicity</a:t>
            </a:r>
            <a:endParaRPr lang="en-US" dirty="0" smtClean="0"/>
          </a:p>
        </p:txBody>
      </p:sp>
      <p:sp>
        <p:nvSpPr>
          <p:cNvPr id="14" name="Rectangle 3"/>
          <p:cNvSpPr txBox="1">
            <a:spLocks noChangeArrowheads="1"/>
          </p:cNvSpPr>
          <p:nvPr/>
        </p:nvSpPr>
        <p:spPr>
          <a:xfrm>
            <a:off x="457200" y="1295400"/>
            <a:ext cx="8229600" cy="4525963"/>
          </a:xfrm>
          <a:prstGeom prst="rect">
            <a:avLst/>
          </a:prstGeom>
        </p:spPr>
        <p:txBody>
          <a:bodyPr/>
          <a:lstStyle/>
          <a:p>
            <a:pPr marR="0" lvl="0" algn="l" defTabSz="914400" rtl="0" eaLnBrk="1" fontAlgn="auto" latinLnBrk="0" hangingPunct="1">
              <a:lnSpc>
                <a:spcPct val="100000"/>
              </a:lnSpc>
              <a:spcBef>
                <a:spcPct val="20000"/>
              </a:spcBef>
              <a:spcAft>
                <a:spcPts val="0"/>
              </a:spcAft>
              <a:buClr>
                <a:schemeClr val="accent1"/>
              </a:buClr>
              <a:buSzPct val="70000"/>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Unless you believe what Jaworski offered in Synchronicity… that everything in the world is truly connected… </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17" name="Picture 5" descr="http://tbn0.google.com/images?q=tbn:2J2weILQJDLPBM:http://3.bp.blogspot.com/_tRg73iZIquM/SdXuQU-SH5I/AAAAAAAAbp0/PEuwbbUdca8/s320/blondie%2Bsunday.jpg"/>
          <p:cNvPicPr>
            <a:picLocks noChangeAspect="1" noChangeArrowheads="1"/>
          </p:cNvPicPr>
          <p:nvPr/>
        </p:nvPicPr>
        <p:blipFill>
          <a:blip r:embed="rId2" r:link="rId3" cstate="print"/>
          <a:srcRect/>
          <a:stretch>
            <a:fillRect/>
          </a:stretch>
        </p:blipFill>
        <p:spPr bwMode="auto">
          <a:xfrm>
            <a:off x="2133600" y="2209800"/>
            <a:ext cx="1752600" cy="1752600"/>
          </a:xfrm>
          <a:prstGeom prst="rect">
            <a:avLst/>
          </a:prstGeom>
          <a:noFill/>
        </p:spPr>
      </p:pic>
      <p:pic>
        <p:nvPicPr>
          <p:cNvPr id="18" name="Picture 4" descr="http://pictures.polandforall.com/cracow-leonardo-da-vinci-lady-with-an-ermine.html"/>
          <p:cNvPicPr>
            <a:picLocks noChangeAspect="1" noChangeArrowheads="1"/>
          </p:cNvPicPr>
          <p:nvPr/>
        </p:nvPicPr>
        <p:blipFill>
          <a:blip r:embed="rId4" r:link="rId5" cstate="print"/>
          <a:srcRect/>
          <a:stretch>
            <a:fillRect/>
          </a:stretch>
        </p:blipFill>
        <p:spPr bwMode="auto">
          <a:xfrm>
            <a:off x="4724400" y="2209800"/>
            <a:ext cx="1285875" cy="1762125"/>
          </a:xfrm>
          <a:prstGeom prst="rect">
            <a:avLst/>
          </a:prstGeom>
          <a:noFill/>
        </p:spPr>
      </p:pic>
      <p:sp>
        <p:nvSpPr>
          <p:cNvPr id="19" name="Text Box 9"/>
          <p:cNvSpPr txBox="1">
            <a:spLocks noChangeArrowheads="1"/>
          </p:cNvSpPr>
          <p:nvPr/>
        </p:nvSpPr>
        <p:spPr bwMode="auto">
          <a:xfrm>
            <a:off x="990600" y="4038600"/>
            <a:ext cx="7086600" cy="461665"/>
          </a:xfrm>
          <a:prstGeom prst="rect">
            <a:avLst/>
          </a:prstGeom>
          <a:noFill/>
          <a:ln w="9525">
            <a:noFill/>
            <a:miter lim="800000"/>
            <a:headEnd/>
            <a:tailEnd/>
          </a:ln>
          <a:effectLst/>
        </p:spPr>
        <p:txBody>
          <a:bodyPr wrap="square">
            <a:spAutoFit/>
          </a:bodyPr>
          <a:lstStyle/>
          <a:p>
            <a:pPr>
              <a:spcBef>
                <a:spcPct val="50000"/>
              </a:spcBef>
            </a:pPr>
            <a:r>
              <a:rPr lang="en-US" sz="2400" dirty="0"/>
              <a:t>That’s Blondie, but who is the other woman?</a:t>
            </a:r>
          </a:p>
        </p:txBody>
      </p:sp>
      <p:sp>
        <p:nvSpPr>
          <p:cNvPr id="20" name="Rectangle 10"/>
          <p:cNvSpPr>
            <a:spLocks noChangeArrowheads="1"/>
          </p:cNvSpPr>
          <p:nvPr/>
        </p:nvSpPr>
        <p:spPr bwMode="auto">
          <a:xfrm>
            <a:off x="1524000" y="4510087"/>
            <a:ext cx="6934200" cy="461665"/>
          </a:xfrm>
          <a:prstGeom prst="rect">
            <a:avLst/>
          </a:prstGeom>
          <a:noFill/>
          <a:ln w="9525">
            <a:noFill/>
            <a:miter lim="800000"/>
            <a:headEnd/>
            <a:tailEnd/>
          </a:ln>
          <a:effectLst/>
        </p:spPr>
        <p:txBody>
          <a:bodyPr wrap="square" anchor="ctr">
            <a:spAutoFit/>
          </a:bodyPr>
          <a:lstStyle/>
          <a:p>
            <a:r>
              <a:rPr lang="en-US" sz="2400" dirty="0"/>
              <a:t>Leonardo da Vinci’s second most famous </a:t>
            </a:r>
            <a:r>
              <a:rPr lang="en-US" sz="2400" dirty="0" smtClean="0"/>
              <a:t>painting</a:t>
            </a:r>
            <a:endParaRPr lang="en-US" sz="2400" i="1" dirty="0"/>
          </a:p>
        </p:txBody>
      </p:sp>
      <p:sp>
        <p:nvSpPr>
          <p:cNvPr id="21" name="Rectangle 12"/>
          <p:cNvSpPr>
            <a:spLocks noChangeArrowheads="1"/>
          </p:cNvSpPr>
          <p:nvPr/>
        </p:nvSpPr>
        <p:spPr bwMode="auto">
          <a:xfrm>
            <a:off x="3994150" y="5119687"/>
            <a:ext cx="2254250" cy="366713"/>
          </a:xfrm>
          <a:prstGeom prst="rect">
            <a:avLst/>
          </a:prstGeom>
          <a:noFill/>
          <a:ln w="9525">
            <a:noFill/>
            <a:miter lim="800000"/>
            <a:headEnd/>
            <a:tailEnd/>
          </a:ln>
          <a:effectLst/>
        </p:spPr>
        <p:txBody>
          <a:bodyPr wrap="none" anchor="ctr">
            <a:spAutoFit/>
          </a:bodyPr>
          <a:lstStyle/>
          <a:p>
            <a:r>
              <a:rPr lang="en-US" dirty="0"/>
              <a:t>Lady with an </a:t>
            </a:r>
            <a:r>
              <a:rPr lang="en-US" i="1" dirty="0">
                <a:solidFill>
                  <a:srgbClr val="CC0000"/>
                </a:solidFill>
              </a:rPr>
              <a:t>Ermine</a:t>
            </a:r>
            <a:endParaRPr lang="en-US" i="1" dirty="0"/>
          </a:p>
        </p:txBody>
      </p:sp>
    </p:spTree>
  </p:cSld>
  <p:clrMapOvr>
    <a:masterClrMapping/>
  </p:clrMapOvr>
  <p:transition advClick="0" advTm="7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2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20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20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28600"/>
            <a:ext cx="8229600" cy="1143000"/>
          </a:xfrm>
        </p:spPr>
        <p:txBody>
          <a:bodyPr/>
          <a:lstStyle/>
          <a:p>
            <a:r>
              <a:rPr lang="en-US" dirty="0" smtClean="0"/>
              <a:t>IBD's Ten Secrets to Success</a:t>
            </a:r>
            <a:endParaRPr lang="en-US" dirty="0"/>
          </a:p>
        </p:txBody>
      </p:sp>
      <p:sp>
        <p:nvSpPr>
          <p:cNvPr id="9" name="Content Placeholder 8"/>
          <p:cNvSpPr>
            <a:spLocks noGrp="1"/>
          </p:cNvSpPr>
          <p:nvPr>
            <p:ph sz="half" idx="1"/>
          </p:nvPr>
        </p:nvSpPr>
        <p:spPr>
          <a:xfrm>
            <a:off x="457200" y="1524000"/>
            <a:ext cx="4038600" cy="4160520"/>
          </a:xfrm>
        </p:spPr>
        <p:txBody>
          <a:bodyPr>
            <a:normAutofit lnSpcReduction="10000"/>
          </a:bodyPr>
          <a:lstStyle/>
          <a:p>
            <a:r>
              <a:rPr lang="en-US" dirty="0" smtClean="0"/>
              <a:t>How you think is everything</a:t>
            </a:r>
          </a:p>
          <a:p>
            <a:r>
              <a:rPr lang="en-US" dirty="0" smtClean="0"/>
              <a:t>Decide upon your true dreams and goals</a:t>
            </a:r>
          </a:p>
          <a:p>
            <a:r>
              <a:rPr lang="en-US" dirty="0" smtClean="0"/>
              <a:t>Take action</a:t>
            </a:r>
          </a:p>
          <a:p>
            <a:r>
              <a:rPr lang="en-US" dirty="0" smtClean="0"/>
              <a:t>Never Stop Learning</a:t>
            </a:r>
          </a:p>
          <a:p>
            <a:r>
              <a:rPr lang="en-US" dirty="0" smtClean="0"/>
              <a:t>Be persistent and work hard</a:t>
            </a:r>
          </a:p>
          <a:p>
            <a:r>
              <a:rPr lang="en-US" dirty="0" smtClean="0"/>
              <a:t>Learn to analyze details</a:t>
            </a:r>
          </a:p>
        </p:txBody>
      </p:sp>
      <p:sp>
        <p:nvSpPr>
          <p:cNvPr id="10" name="Content Placeholder 9"/>
          <p:cNvSpPr>
            <a:spLocks noGrp="1"/>
          </p:cNvSpPr>
          <p:nvPr>
            <p:ph sz="half" idx="2"/>
          </p:nvPr>
        </p:nvSpPr>
        <p:spPr>
          <a:xfrm>
            <a:off x="4648200" y="1524000"/>
            <a:ext cx="4038600" cy="4160520"/>
          </a:xfrm>
        </p:spPr>
        <p:txBody>
          <a:bodyPr>
            <a:normAutofit lnSpcReduction="10000"/>
          </a:bodyPr>
          <a:lstStyle/>
          <a:p>
            <a:r>
              <a:rPr lang="en-US" dirty="0" smtClean="0"/>
              <a:t>Focus your time and money</a:t>
            </a:r>
          </a:p>
          <a:p>
            <a:r>
              <a:rPr lang="en-US" dirty="0" smtClean="0"/>
              <a:t>Don't be afraid to innovate; be different</a:t>
            </a:r>
          </a:p>
          <a:p>
            <a:r>
              <a:rPr lang="en-US" dirty="0" smtClean="0"/>
              <a:t>Deal and communicate with people effectively</a:t>
            </a:r>
          </a:p>
          <a:p>
            <a:r>
              <a:rPr lang="en-US" dirty="0" smtClean="0"/>
              <a:t>Be honest and dependable.  Take responsibility</a:t>
            </a:r>
          </a:p>
          <a:p>
            <a:endParaRPr lang="en-US" dirty="0"/>
          </a:p>
        </p:txBody>
      </p:sp>
      <p:sp>
        <p:nvSpPr>
          <p:cNvPr id="11" name="TextBox 10"/>
          <p:cNvSpPr txBox="1"/>
          <p:nvPr/>
        </p:nvSpPr>
        <p:spPr>
          <a:xfrm>
            <a:off x="5168517" y="5943600"/>
            <a:ext cx="3289683" cy="400110"/>
          </a:xfrm>
          <a:prstGeom prst="rect">
            <a:avLst/>
          </a:prstGeom>
          <a:noFill/>
        </p:spPr>
        <p:txBody>
          <a:bodyPr wrap="none" rtlCol="0">
            <a:spAutoFit/>
          </a:bodyPr>
          <a:lstStyle/>
          <a:p>
            <a:r>
              <a:rPr lang="en-US" sz="2000" dirty="0" smtClean="0"/>
              <a:t>- John Parady Presentation</a:t>
            </a:r>
            <a:endParaRPr lang="en-US" sz="2000" dirty="0"/>
          </a:p>
        </p:txBody>
      </p:sp>
    </p:spTree>
  </p:cSld>
  <p:clrMapOvr>
    <a:masterClrMapping/>
  </p:clrMapOvr>
  <p:transition advClick="0" advTm="18000">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5334000"/>
          </a:xfrm>
        </p:spPr>
        <p:txBody>
          <a:bodyPr>
            <a:noAutofit/>
          </a:bodyPr>
          <a:lstStyle/>
          <a:p>
            <a:r>
              <a:rPr lang="en-US" sz="3200" dirty="0" smtClean="0"/>
              <a:t>Money gives you the security to stand for your principles.</a:t>
            </a:r>
            <a:br>
              <a:rPr lang="en-US" sz="3200" dirty="0" smtClean="0"/>
            </a:br>
            <a:r>
              <a:rPr lang="en-US" sz="3200" dirty="0" smtClean="0"/>
              <a:t/>
            </a:r>
            <a:br>
              <a:rPr lang="en-US" sz="3200" dirty="0" smtClean="0"/>
            </a:br>
            <a:r>
              <a:rPr lang="en-US" sz="3200" dirty="0" smtClean="0"/>
              <a:t>A person who is a slave cannot stand on principle.  A person who has freedom can.</a:t>
            </a:r>
            <a:br>
              <a:rPr lang="en-US" sz="3200" dirty="0" smtClean="0"/>
            </a:br>
            <a:r>
              <a:rPr lang="en-US" sz="3200" dirty="0" smtClean="0"/>
              <a:t/>
            </a:r>
            <a:br>
              <a:rPr lang="en-US" sz="3200" dirty="0" smtClean="0"/>
            </a:br>
            <a:endParaRPr lang="en-US" sz="3200" dirty="0"/>
          </a:p>
        </p:txBody>
      </p:sp>
      <p:sp>
        <p:nvSpPr>
          <p:cNvPr id="5" name="TextBox 4"/>
          <p:cNvSpPr txBox="1"/>
          <p:nvPr/>
        </p:nvSpPr>
        <p:spPr>
          <a:xfrm>
            <a:off x="6034138" y="5029200"/>
            <a:ext cx="2424062" cy="523220"/>
          </a:xfrm>
          <a:prstGeom prst="rect">
            <a:avLst/>
          </a:prstGeom>
          <a:noFill/>
        </p:spPr>
        <p:txBody>
          <a:bodyPr wrap="none" rtlCol="0">
            <a:spAutoFit/>
          </a:bodyPr>
          <a:lstStyle/>
          <a:p>
            <a:pPr>
              <a:buFontTx/>
              <a:buChar char="-"/>
            </a:pPr>
            <a:r>
              <a:rPr lang="en-US" dirty="0" smtClean="0"/>
              <a:t> John Parady</a:t>
            </a:r>
          </a:p>
        </p:txBody>
      </p:sp>
    </p:spTree>
  </p:cSld>
  <p:clrMapOvr>
    <a:masterClrMapping/>
  </p:clrMapOvr>
  <p:transition advClick="0" advTm="12000">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371600"/>
            <a:ext cx="8229600" cy="3048000"/>
          </a:xfrm>
        </p:spPr>
        <p:txBody>
          <a:bodyPr>
            <a:noAutofit/>
          </a:bodyPr>
          <a:lstStyle/>
          <a:p>
            <a:r>
              <a:rPr lang="en-US" sz="3200" dirty="0" smtClean="0"/>
              <a:t>Don't live within your means.  Live BENEATH your means.</a:t>
            </a:r>
            <a:br>
              <a:rPr lang="en-US" sz="3200" dirty="0" smtClean="0"/>
            </a:br>
            <a:r>
              <a:rPr lang="en-US" sz="3200" dirty="0" smtClean="0"/>
              <a:t/>
            </a:r>
            <a:br>
              <a:rPr lang="en-US" sz="3200" dirty="0" smtClean="0"/>
            </a:br>
            <a:r>
              <a:rPr lang="en-US" sz="3200" dirty="0" smtClean="0"/>
              <a:t>Happiness does not depend on how much you make, but on how much you spend.</a:t>
            </a:r>
            <a:endParaRPr lang="en-US" sz="3200" dirty="0"/>
          </a:p>
        </p:txBody>
      </p:sp>
      <p:sp>
        <p:nvSpPr>
          <p:cNvPr id="5" name="TextBox 4"/>
          <p:cNvSpPr txBox="1"/>
          <p:nvPr/>
        </p:nvSpPr>
        <p:spPr>
          <a:xfrm>
            <a:off x="6172200" y="4886980"/>
            <a:ext cx="2424062" cy="523220"/>
          </a:xfrm>
          <a:prstGeom prst="rect">
            <a:avLst/>
          </a:prstGeom>
          <a:noFill/>
        </p:spPr>
        <p:txBody>
          <a:bodyPr wrap="none" rtlCol="0">
            <a:spAutoFit/>
          </a:bodyPr>
          <a:lstStyle/>
          <a:p>
            <a:pPr>
              <a:buFontTx/>
              <a:buChar char="-"/>
            </a:pPr>
            <a:r>
              <a:rPr lang="en-US" dirty="0" smtClean="0"/>
              <a:t> John Parady</a:t>
            </a:r>
          </a:p>
        </p:txBody>
      </p:sp>
    </p:spTree>
  </p:cSld>
  <p:clrMapOvr>
    <a:masterClrMapping/>
  </p:clrMapOvr>
  <p:transition advClick="0" advTm="12000">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676400"/>
            <a:ext cx="8229600" cy="1524000"/>
          </a:xfrm>
        </p:spPr>
        <p:txBody>
          <a:bodyPr/>
          <a:lstStyle/>
          <a:p>
            <a:pPr algn="ctr"/>
            <a:r>
              <a:rPr lang="en-US" dirty="0" smtClean="0"/>
              <a:t>Session 6</a:t>
            </a:r>
            <a:endParaRPr lang="en-US" dirty="0"/>
          </a:p>
        </p:txBody>
      </p:sp>
      <p:sp>
        <p:nvSpPr>
          <p:cNvPr id="5" name="Text Placeholder 4"/>
          <p:cNvSpPr>
            <a:spLocks noGrp="1"/>
          </p:cNvSpPr>
          <p:nvPr>
            <p:ph type="body" idx="1"/>
          </p:nvPr>
        </p:nvSpPr>
        <p:spPr>
          <a:xfrm>
            <a:off x="457200" y="3322637"/>
            <a:ext cx="8229600" cy="792163"/>
          </a:xfrm>
        </p:spPr>
        <p:txBody>
          <a:bodyPr/>
          <a:lstStyle/>
          <a:p>
            <a:pPr algn="ctr">
              <a:buNone/>
            </a:pPr>
            <a:r>
              <a:rPr lang="en-US" dirty="0" smtClean="0"/>
              <a:t>21-22 September</a:t>
            </a:r>
            <a:endParaRPr lang="en-US" dirty="0"/>
          </a:p>
        </p:txBody>
      </p:sp>
    </p:spTree>
  </p:cSld>
  <p:clrMapOvr>
    <a:masterClrMapping/>
  </p:clrMapOvr>
  <p:transition advClick="0" advTm="7000">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752600"/>
            <a:ext cx="8229600" cy="2219980"/>
          </a:xfrm>
        </p:spPr>
        <p:txBody>
          <a:bodyPr>
            <a:noAutofit/>
          </a:bodyPr>
          <a:lstStyle/>
          <a:p>
            <a:r>
              <a:rPr lang="en-US" sz="3200" dirty="0" smtClean="0"/>
              <a:t/>
            </a:r>
            <a:br>
              <a:rPr lang="en-US" sz="3200" dirty="0" smtClean="0"/>
            </a:br>
            <a:r>
              <a:rPr lang="en-US" sz="4000" dirty="0" smtClean="0"/>
              <a:t>Other skills can be built, but trust </a:t>
            </a:r>
            <a:r>
              <a:rPr lang="en-US" sz="4000" u="sng" dirty="0" smtClean="0"/>
              <a:t>MUST</a:t>
            </a:r>
            <a:r>
              <a:rPr lang="en-US" sz="4000" dirty="0" smtClean="0"/>
              <a:t> be there from the very beginning.</a:t>
            </a:r>
            <a:endParaRPr lang="en-US" sz="4000" dirty="0"/>
          </a:p>
        </p:txBody>
      </p:sp>
      <p:sp>
        <p:nvSpPr>
          <p:cNvPr id="5" name="TextBox 4"/>
          <p:cNvSpPr txBox="1"/>
          <p:nvPr/>
        </p:nvSpPr>
        <p:spPr>
          <a:xfrm>
            <a:off x="5638800" y="4353580"/>
            <a:ext cx="2942857" cy="523220"/>
          </a:xfrm>
          <a:prstGeom prst="rect">
            <a:avLst/>
          </a:prstGeom>
          <a:noFill/>
        </p:spPr>
        <p:txBody>
          <a:bodyPr wrap="square" rtlCol="0">
            <a:spAutoFit/>
          </a:bodyPr>
          <a:lstStyle/>
          <a:p>
            <a:pPr>
              <a:buFontTx/>
              <a:buChar char="-"/>
            </a:pPr>
            <a:r>
              <a:rPr lang="en-US" dirty="0" smtClean="0"/>
              <a:t> Eric Gorham</a:t>
            </a:r>
          </a:p>
        </p:txBody>
      </p:sp>
    </p:spTree>
  </p:cSld>
  <p:clrMapOvr>
    <a:masterClrMapping/>
  </p:clrMapOvr>
  <p:transition advClick="0" advTm="12000">
    <p:fade/>
  </p:transition>
</p:sld>
</file>

<file path=ppt/theme/theme1.xml><?xml version="1.0" encoding="utf-8"?>
<a:theme xmlns:a="http://schemas.openxmlformats.org/drawingml/2006/main" name="Deluxe">
  <a:themeElements>
    <a:clrScheme name="Deluxe">
      <a:dk1>
        <a:sysClr val="windowText" lastClr="000000"/>
      </a:dk1>
      <a:lt1>
        <a:sysClr val="window" lastClr="FFFFFF"/>
      </a:lt1>
      <a:dk2>
        <a:srgbClr val="30356E"/>
      </a:dk2>
      <a:lt2>
        <a:srgbClr val="FFF9E5"/>
      </a:lt2>
      <a:accent1>
        <a:srgbClr val="CC4757"/>
      </a:accent1>
      <a:accent2>
        <a:srgbClr val="FF6F61"/>
      </a:accent2>
      <a:accent3>
        <a:srgbClr val="FF953E"/>
      </a:accent3>
      <a:accent4>
        <a:srgbClr val="F8BD52"/>
      </a:accent4>
      <a:accent5>
        <a:srgbClr val="46A6BD"/>
      </a:accent5>
      <a:accent6>
        <a:srgbClr val="5488BC"/>
      </a:accent6>
      <a:hlink>
        <a:srgbClr val="FA7D7A"/>
      </a:hlink>
      <a:folHlink>
        <a:srgbClr val="FFCF3E"/>
      </a:folHlink>
    </a:clrScheme>
    <a:fontScheme name="Deluxe">
      <a:maj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Deluxe">
      <a:fillStyleLst>
        <a:solidFill>
          <a:schemeClr val="phClr"/>
        </a:solidFill>
        <a:gradFill rotWithShape="1">
          <a:gsLst>
            <a:gs pos="0">
              <a:schemeClr val="phClr">
                <a:tint val="20000"/>
                <a:satMod val="280000"/>
              </a:schemeClr>
            </a:gs>
            <a:gs pos="14000">
              <a:schemeClr val="phClr">
                <a:tint val="37000"/>
                <a:satMod val="250000"/>
              </a:schemeClr>
            </a:gs>
            <a:gs pos="45000">
              <a:schemeClr val="phClr">
                <a:tint val="53000"/>
                <a:satMod val="220000"/>
              </a:schemeClr>
            </a:gs>
            <a:gs pos="65000">
              <a:schemeClr val="phClr">
                <a:tint val="53000"/>
                <a:satMod val="220000"/>
              </a:schemeClr>
            </a:gs>
            <a:gs pos="86000">
              <a:schemeClr val="phClr">
                <a:tint val="42000"/>
                <a:satMod val="240000"/>
              </a:schemeClr>
            </a:gs>
            <a:gs pos="100000">
              <a:schemeClr val="phClr">
                <a:tint val="20000"/>
                <a:satMod val="230000"/>
              </a:schemeClr>
            </a:gs>
          </a:gsLst>
          <a:lin ang="16200000" scaled="1"/>
        </a:gradFill>
        <a:gradFill rotWithShape="1">
          <a:gsLst>
            <a:gs pos="0">
              <a:schemeClr val="phClr">
                <a:shade val="75000"/>
                <a:satMod val="160000"/>
              </a:schemeClr>
            </a:gs>
            <a:gs pos="60000">
              <a:schemeClr val="phClr">
                <a:satMod val="150000"/>
              </a:schemeClr>
            </a:gs>
            <a:gs pos="100000">
              <a:schemeClr val="phClr">
                <a:tint val="75000"/>
                <a:satMod val="200000"/>
              </a:schemeClr>
            </a:gs>
          </a:gsLst>
          <a:lin ang="16200000" scaled="1"/>
        </a:gradFill>
      </a:fillStyleLst>
      <a:lnStyleLst>
        <a:ln w="9525" cap="flat" cmpd="sng" algn="ctr">
          <a:solidFill>
            <a:schemeClr val="phClr">
              <a:satMod val="140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outerShdw blurRad="50800" dist="25400" dir="5400000" rotWithShape="0">
              <a:srgbClr val="000000">
                <a:alpha val="43137"/>
              </a:srgbClr>
            </a:outerShdw>
          </a:effectLst>
        </a:effectStyle>
        <a:effectStyle>
          <a:effectLst>
            <a:outerShdw blurRad="50800" dist="25400" dir="5400000" rotWithShape="0">
              <a:srgbClr val="000000">
                <a:alpha val="43137"/>
              </a:srgbClr>
            </a:outerShdw>
          </a:effectLst>
          <a:scene3d>
            <a:camera prst="orthographicFront" fov="0">
              <a:rot lat="0" lon="0" rev="0"/>
            </a:camera>
            <a:lightRig rig="contrasting" dir="t">
              <a:rot lat="0" lon="0" rev="16500000"/>
            </a:lightRig>
          </a:scene3d>
          <a:sp3d prstMaterial="powder">
            <a:bevelT w="152400"/>
            <a:contourClr>
              <a:schemeClr val="phClr"/>
            </a:contourClr>
          </a:sp3d>
        </a:effectStyle>
        <a:effectStyle>
          <a:effectLst>
            <a:reflection blurRad="12700" stA="26000" endPos="28000" dist="38100" dir="5400000" sy="-100000"/>
          </a:effectLst>
          <a:scene3d>
            <a:camera prst="orthographicFront" fov="0">
              <a:rot lat="0" lon="0" rev="0"/>
            </a:camera>
            <a:lightRig rig="contrasting" dir="t">
              <a:rot lat="0" lon="0" rev="16500000"/>
            </a:lightRig>
          </a:scene3d>
          <a:sp3d prstMaterial="powder">
            <a:bevelT w="190500" h="101600"/>
            <a:contourClr>
              <a:schemeClr val="phClr"/>
            </a:contourClr>
          </a:sp3d>
        </a:effectStyle>
      </a:effectStyleLst>
      <a:bgFillStyleLst>
        <a:solidFill>
          <a:schemeClr val="phClr"/>
        </a:solidFill>
        <a:gradFill rotWithShape="1">
          <a:gsLst>
            <a:gs pos="0">
              <a:schemeClr val="phClr">
                <a:tint val="43000"/>
                <a:satMod val="1550000"/>
              </a:schemeClr>
            </a:gs>
            <a:gs pos="1000">
              <a:schemeClr val="phClr">
                <a:tint val="48000"/>
                <a:satMod val="1550000"/>
              </a:schemeClr>
            </a:gs>
            <a:gs pos="90000">
              <a:schemeClr val="phClr">
                <a:shade val="18000"/>
                <a:satMod val="275000"/>
              </a:schemeClr>
            </a:gs>
          </a:gsLst>
          <a:path path="circle">
            <a:fillToRect r="210000" b="300000"/>
          </a:path>
        </a:gradFill>
        <a:gradFill rotWithShape="1">
          <a:gsLst>
            <a:gs pos="5000">
              <a:schemeClr val="phClr">
                <a:tint val="38000"/>
                <a:satMod val="1800000"/>
              </a:schemeClr>
            </a:gs>
            <a:gs pos="5000">
              <a:schemeClr val="phClr">
                <a:tint val="40000"/>
                <a:satMod val="1800000"/>
              </a:schemeClr>
            </a:gs>
            <a:gs pos="90000">
              <a:schemeClr val="phClr">
                <a:shade val="18000"/>
                <a:satMod val="275000"/>
              </a:schemeClr>
            </a:gs>
          </a:gsLst>
          <a:path path="circle">
            <a:fillToRect l="20000" t="30000" r="135000" b="10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1624</TotalTime>
  <Words>3990</Words>
  <Application>Microsoft Office PowerPoint</Application>
  <PresentationFormat>On-screen Show (4:3)</PresentationFormat>
  <Paragraphs>927</Paragraphs>
  <Slides>209</Slides>
  <Notes>0</Notes>
  <HiddenSlides>0</HiddenSlides>
  <MMClips>0</MMClips>
  <ScaleCrop>false</ScaleCrop>
  <HeadingPairs>
    <vt:vector size="4" baseType="variant">
      <vt:variant>
        <vt:lpstr>Theme</vt:lpstr>
      </vt:variant>
      <vt:variant>
        <vt:i4>1</vt:i4>
      </vt:variant>
      <vt:variant>
        <vt:lpstr>Slide Titles</vt:lpstr>
      </vt:variant>
      <vt:variant>
        <vt:i4>209</vt:i4>
      </vt:variant>
    </vt:vector>
  </HeadingPairs>
  <TitlesOfParts>
    <vt:vector size="210" baseType="lpstr">
      <vt:lpstr>Deluxe</vt:lpstr>
      <vt:lpstr>Flashback to Leadership</vt:lpstr>
      <vt:lpstr>Initial Thoughts</vt:lpstr>
      <vt:lpstr>Session 1</vt:lpstr>
      <vt:lpstr>Leadership is much more of an art, a belief, a condition of the heart, than a set of things to do.  The visible signs of artful leadership are expressed, ultimately, in its practice. </vt:lpstr>
      <vt:lpstr>If you can get to the people, you can get it done! </vt:lpstr>
      <vt:lpstr>Do as much as you can and gain as much skill as you can until you're 40 years old.  Then start thinking! </vt:lpstr>
      <vt:lpstr>Separate self worth from the job.  Don't base your self worth on something that other people can take away. </vt:lpstr>
      <vt:lpstr>There is more wisdom between us than there is within us. </vt:lpstr>
      <vt:lpstr>In matters of style, swim with the current.  In matters of principle, stand like a rock.</vt:lpstr>
      <vt:lpstr>Empower people.  If I have to make the decision I asked you to make, why did I hire you in the first place?</vt:lpstr>
      <vt:lpstr>You are always a big circle to someone.</vt:lpstr>
      <vt:lpstr>Treat everyone the same… Differently!</vt:lpstr>
      <vt:lpstr>We tend to judge others by their actions and ourselves by our intent.</vt:lpstr>
      <vt:lpstr>The Results Pyramid</vt:lpstr>
      <vt:lpstr>Session 2</vt:lpstr>
      <vt:lpstr>A good manager is a dispenser of caution.  A good leader is a dispenser of hope.</vt:lpstr>
      <vt:lpstr>Attack problems, not people.</vt:lpstr>
      <vt:lpstr>Goals without actions are a daydream…  Actions without goals are a nightmare!</vt:lpstr>
      <vt:lpstr>God has given us 2 eyes and 2 ears but only 1 mouth for a reason.</vt:lpstr>
      <vt:lpstr>He who has a "why" to live for can bear with almost any "how."</vt:lpstr>
      <vt:lpstr>That which does not kill me, makes me stronger.</vt:lpstr>
      <vt:lpstr>Our behavior is governed by principles.  Living in harmony with them brings positive consequences.  We are free to choose our response in any situation, but in doing so, we choose the attendant consequence.  When we pick up one end of the stick, we pick up the other.</vt:lpstr>
      <vt:lpstr>How DO you read a book?  </vt:lpstr>
      <vt:lpstr>Good books are over your head.   They would not be good for you if they were not.  And books that are over your head weary you unless you can reach up to them and pull yourself up to their level.</vt:lpstr>
      <vt:lpstr>The Wiggles can provide a perfect warm-up exercise!</vt:lpstr>
      <vt:lpstr>The glass is not half-full.  The glass is not half-empty.  The glass is just twice as large as it needs to be.</vt:lpstr>
      <vt:lpstr>Manager = Teacher Boss = Jackass</vt:lpstr>
      <vt:lpstr>Titles don't mean jack!  Influence means much more.</vt:lpstr>
      <vt:lpstr>How do you tell the emperor he doesn't have any clothes?</vt:lpstr>
      <vt:lpstr>Good leaders surround themselves with people better than they are.</vt:lpstr>
      <vt:lpstr>Session 3</vt:lpstr>
      <vt:lpstr>Play to the moment.  Be who you need to be right then.</vt:lpstr>
      <vt:lpstr>Leadership has nothing to do with an org chart.  Managers worry too much about org charts.  Leaders don't.  You don't even need staff to be a leader.  Leadership is about context, strategy, and execution.</vt:lpstr>
      <vt:lpstr>Focus on the business and achieving business results.  Write it down!  </vt:lpstr>
      <vt:lpstr>Fail early, fail fast!  Don't be afraid to get fired.</vt:lpstr>
      <vt:lpstr>Leadership is being on stage acting every day, minus the applause.  Execution gives you the right to be strategic. </vt:lpstr>
      <vt:lpstr>Find your heroes and be true to what they represent.</vt:lpstr>
      <vt:lpstr>Leadership is the art of accomplishing more than the science of management says is possible.</vt:lpstr>
      <vt:lpstr>People leave managers, not companies.</vt:lpstr>
      <vt:lpstr>Managers do things right, while leaders do the right things.</vt:lpstr>
      <vt:lpstr>Reasons to Listen</vt:lpstr>
      <vt:lpstr>If every time we met with someone and gave them our full and complete attention for four minutes come hell or high water, it would change our lives.</vt:lpstr>
      <vt:lpstr>Only 7% of what is said is just the words.</vt:lpstr>
      <vt:lpstr>Is it better to be feared than loved?</vt:lpstr>
      <vt:lpstr>Don't ask Ricky about the fish…</vt:lpstr>
      <vt:lpstr>Top 3 failures of a leader:  1) Lack of commitment, 2) Lack of communication, and 3) Lack of honesty.</vt:lpstr>
      <vt:lpstr>Regardless of what we think, the brain cannot multi-task.  Multi-tasking makes us unproductive.</vt:lpstr>
      <vt:lpstr>Forgetting allows us to prioritize events.  If you want to remember, however, remember to repeat.</vt:lpstr>
      <vt:lpstr>Take naps at work!  Napping is normal and can make you more productive!  </vt:lpstr>
      <vt:lpstr>If you want disappointment, just add expectation.</vt:lpstr>
      <vt:lpstr>Session 4</vt:lpstr>
      <vt:lpstr>SUCCESs Model</vt:lpstr>
      <vt:lpstr>Whasssup!</vt:lpstr>
      <vt:lpstr>Distinguish yourself by crafting or looking for ideas that will make a difference.</vt:lpstr>
      <vt:lpstr>Sticky!</vt:lpstr>
      <vt:lpstr>If you do what you've always done, you'll get what you've always gotten.</vt:lpstr>
      <vt:lpstr>Hairball = Managers Orbit = Leaders</vt:lpstr>
      <vt:lpstr>Work for your family, not for the company. </vt:lpstr>
      <vt:lpstr>Nothing of any significance gets done when acting alone.  Never delegate anything to anyone that has to be done your way!</vt:lpstr>
      <vt:lpstr>WWW = Win-Win Window</vt:lpstr>
      <vt:lpstr>The authentic leader brings people together around a shared purpose and empowers them to step up and lead authentically in order to create value for all stakeholders.</vt:lpstr>
      <vt:lpstr>At the end of the day, the only thing you take with you is what you leave behind.</vt:lpstr>
      <vt:lpstr>Change + Human Beings = Transition </vt:lpstr>
      <vt:lpstr>Five Dysfunctions of a Team</vt:lpstr>
      <vt:lpstr>Find your strengths.  Very little progress will be made when we only focus on our weaknesses.</vt:lpstr>
      <vt:lpstr>Ten Verbs of Leadership…</vt:lpstr>
      <vt:lpstr>Slide 67</vt:lpstr>
      <vt:lpstr>Slide 68</vt:lpstr>
      <vt:lpstr>Slide 69</vt:lpstr>
      <vt:lpstr>Slide 70</vt:lpstr>
      <vt:lpstr>Slide 71</vt:lpstr>
      <vt:lpstr>Slide 72</vt:lpstr>
      <vt:lpstr>Slide 73</vt:lpstr>
      <vt:lpstr>Slide 74</vt:lpstr>
      <vt:lpstr>Slide 75</vt:lpstr>
      <vt:lpstr>Slide 76</vt:lpstr>
      <vt:lpstr>The key with management and leadership is knowing what hat you're wearing.</vt:lpstr>
      <vt:lpstr>Don't just grow quantitatively.  Grow just as much qualitatively.</vt:lpstr>
      <vt:lpstr>Lead as you live.  Live as you lead.</vt:lpstr>
      <vt:lpstr>Session 5</vt:lpstr>
      <vt:lpstr>Learn to lead from the back, front, and side.</vt:lpstr>
      <vt:lpstr>If you can only do one thing…  Communicate!</vt:lpstr>
      <vt:lpstr>If you have a trust problem, look to time as a solution.  If you have a time problem, look to trust as a solution.</vt:lpstr>
      <vt:lpstr>RLF Basic Capacities</vt:lpstr>
      <vt:lpstr>New things are coming whether we like it or not.  The question is… How will we use these new advances or will we even implement them?</vt:lpstr>
      <vt:lpstr>What is Obama Reading?</vt:lpstr>
      <vt:lpstr>I won't see it until I believe it.  Don't get caught up in the notion that 2nd place is the first loser.</vt:lpstr>
      <vt:lpstr>Look at change curves as possibility curves.  Look for that edge between good and significant.</vt:lpstr>
      <vt:lpstr>Live as if you were to die tomorrow.  Learn as if you were to live forever.</vt:lpstr>
      <vt:lpstr>You  must be the change you want to see in the world.</vt:lpstr>
      <vt:lpstr>Leadership = Listening to what is wanting to emerge and having the courage to do what is required.</vt:lpstr>
      <vt:lpstr>You can react to a situation, or you can respond.</vt:lpstr>
      <vt:lpstr>All things are connected…</vt:lpstr>
      <vt:lpstr>All things are connected…</vt:lpstr>
      <vt:lpstr>IBD's Ten Secrets to Success</vt:lpstr>
      <vt:lpstr>Money gives you the security to stand for your principles.  A person who is a slave cannot stand on principle.  A person who has freedom can.  </vt:lpstr>
      <vt:lpstr>Don't live within your means.  Live BENEATH your means.  Happiness does not depend on how much you make, but on how much you spend.</vt:lpstr>
      <vt:lpstr>Session 6</vt:lpstr>
      <vt:lpstr> Other skills can be built, but trust MUST be there from the very beginning.</vt:lpstr>
      <vt:lpstr> Commitment, dedication, and hard work will not always pay off in dollars, but it will always pay off in satisfaction.</vt:lpstr>
      <vt:lpstr> It's your life.  Invent the story!</vt:lpstr>
      <vt:lpstr> The new leader's job is to speak possibility.  You want everyone to feel as though you have played their crescendo.</vt:lpstr>
      <vt:lpstr> An "A" is an expectation to live into, not an expectation to live up to.</vt:lpstr>
      <vt:lpstr> Remember Rule #6:    Don't take yourself so #$%! seriously!</vt:lpstr>
      <vt:lpstr> Within ourselves, we tend to look at the art of the probable, rather than at the art of the possible.</vt:lpstr>
      <vt:lpstr> There is a heart side to everything.  You don't and can't leave the heart at the door.  You have to create a sense of wholeness.</vt:lpstr>
      <vt:lpstr> Get grounded!  Get clear!  Get within!</vt:lpstr>
      <vt:lpstr> Work to have the capacity to change before the case for change becomes obvious.</vt:lpstr>
      <vt:lpstr> Leadership is service, not selfishness.  The leader grows more and lasts longer by placing the well-being of all above the well-being of self alone.</vt:lpstr>
      <vt:lpstr> By discouraging teamwork, reducing communication, and relaxing control, organizations can win back a day a week of everyone's time.</vt:lpstr>
      <vt:lpstr>Slide 111</vt:lpstr>
      <vt:lpstr> If everything seems under control, you're not going fast enough.</vt:lpstr>
      <vt:lpstr> Make sure you have the right meatballs in the spaghetti!</vt:lpstr>
      <vt:lpstr> The personality will kiss any part of the human anatomy to rise in the world, but the soul will refuse to kiss anything but life itself.</vt:lpstr>
      <vt:lpstr> Listen to the CD tracks in random order and not realize it...  You may learn more.</vt:lpstr>
      <vt:lpstr> Happiness belongs to the self-efficient.</vt:lpstr>
      <vt:lpstr> There's only one reality…  the one that you're living!</vt:lpstr>
      <vt:lpstr> As bad as a passage may sound, it's not the event itself that hurts a career, but how it's reacted to.</vt:lpstr>
      <vt:lpstr> Leaders must decide on what matters in life before they can lead a life that matters.</vt:lpstr>
      <vt:lpstr> Superman is the most boring superhero.  There's only one person that can hurt him, and only one thing that can hurt him.  And where in the world do you get kryptonite?</vt:lpstr>
      <vt:lpstr>SIMposium</vt:lpstr>
      <vt:lpstr> Plan your life and then find a career that fits into it.</vt:lpstr>
      <vt:lpstr> There's no such thing as perfection, but in striving for perfection, we can obtain excellence.</vt:lpstr>
      <vt:lpstr> 7,323 Pages Read!</vt:lpstr>
      <vt:lpstr> In life, if you stop learning, you stop leading.</vt:lpstr>
      <vt:lpstr> The only thing standing in the way of achieving our goals, is the belief that it's possible.</vt:lpstr>
      <vt:lpstr> It doesn't matter whether you can draw or not!</vt:lpstr>
      <vt:lpstr> Whoever best describes a problem is the one most likely to solve it, and whoever draws the best picture gets the most funding.</vt:lpstr>
      <vt:lpstr> The barrier to change is not too little caring…  It is too much complexity.</vt:lpstr>
      <vt:lpstr> The more human your picture, the more human the response.</vt:lpstr>
      <vt:lpstr> We spend a lot of time teaching people what to DO, but we don't spend enough time teaching people what to STOP.</vt:lpstr>
      <vt:lpstr> Don't let your suggestions become orders.</vt:lpstr>
      <vt:lpstr> Don't waste your time with those who don't care.  Spend your time with those who do.</vt:lpstr>
      <vt:lpstr>Slide 134</vt:lpstr>
      <vt:lpstr> You only need to be good at 2 things in life…  Learning and Changing!  You have to learn it to lead it.</vt:lpstr>
      <vt:lpstr> RLF Principles</vt:lpstr>
      <vt:lpstr> Destiny is Origin!</vt:lpstr>
      <vt:lpstr> If you want to build a ship, don't drum up the men to gather wood, divide the work, and give orders.  Instead, teach them to yearn for the vast and endless sea!</vt:lpstr>
      <vt:lpstr> Those who understand much may be wise, but those who understand themselves are even wiser.     Those who are master over many may be powerful, but those who have mastered themselves are more powerful still.</vt:lpstr>
      <vt:lpstr> Remember that the company is not in business to use technology.</vt:lpstr>
      <vt:lpstr> Long live the Rusty Nutts!</vt:lpstr>
      <vt:lpstr> Don't fight yesterday's battles tomorrow.</vt:lpstr>
      <vt:lpstr> Vision without execution is hallucination!</vt:lpstr>
      <vt:lpstr> What are you doing to be the obvious choice?</vt:lpstr>
      <vt:lpstr>Parting Thoughts</vt:lpstr>
      <vt:lpstr> Before RLF, I felt like a man on a driving trip, going the wrong direction but making good speed.  I feel I now have some direction.</vt:lpstr>
      <vt:lpstr> Hey!  Are you pointing the camera the wrong way?</vt:lpstr>
      <vt:lpstr>The ABCs of RLF…</vt:lpstr>
      <vt:lpstr>The ABCs of RLF…</vt:lpstr>
      <vt:lpstr>All Involved…</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Who we are…</vt:lpstr>
      <vt:lpstr>Brian Akers</vt:lpstr>
      <vt:lpstr>Scot Berkey</vt:lpstr>
      <vt:lpstr>John Botta</vt:lpstr>
      <vt:lpstr>Paul Brockish</vt:lpstr>
      <vt:lpstr>Sarah Burnson</vt:lpstr>
      <vt:lpstr>Mark Dawson</vt:lpstr>
      <vt:lpstr>Jennifer Ehlers</vt:lpstr>
      <vt:lpstr>Bob Fueling</vt:lpstr>
      <vt:lpstr>Nancy Fletcher</vt:lpstr>
      <vt:lpstr>Ricky Frank</vt:lpstr>
      <vt:lpstr>Sonja Garth</vt:lpstr>
      <vt:lpstr>Jim Grant</vt:lpstr>
      <vt:lpstr>Kirk Halliday</vt:lpstr>
      <vt:lpstr>Tom Harrold</vt:lpstr>
      <vt:lpstr>Cliff Higbee</vt:lpstr>
      <vt:lpstr>Simon Huang</vt:lpstr>
      <vt:lpstr>Kim Johnson</vt:lpstr>
      <vt:lpstr>Bryan Koch</vt:lpstr>
      <vt:lpstr>Samantha Kraupner</vt:lpstr>
      <vt:lpstr>Scott Lane</vt:lpstr>
      <vt:lpstr>Tim Mazyck</vt:lpstr>
      <vt:lpstr>Mark Meunier</vt:lpstr>
      <vt:lpstr>Sarada Mohapatra</vt:lpstr>
      <vt:lpstr>Brad Nisius</vt:lpstr>
      <vt:lpstr>Larisa Popadiuk</vt:lpstr>
      <vt:lpstr>Boris Psakhis</vt:lpstr>
      <vt:lpstr>Terri Rundell</vt:lpstr>
      <vt:lpstr>Bruce Schmidt</vt:lpstr>
      <vt:lpstr>Suzanne Sellards</vt:lpstr>
      <vt:lpstr>Karen Smith</vt:lpstr>
      <vt:lpstr>Dennis Somerville</vt:lpstr>
      <vt:lpstr>Kurt Spitzner</vt:lpstr>
      <vt:lpstr>Nelson Still</vt:lpstr>
      <vt:lpstr>Christian Sutanto</vt:lpstr>
      <vt:lpstr>Rob Tanzola</vt:lpstr>
      <vt:lpstr>Laura Templin</vt:lpstr>
      <vt:lpstr>Doug Thomas</vt:lpstr>
      <vt:lpstr>Dino Traxel</vt:lpstr>
      <vt:lpstr>Rob Walker</vt:lpstr>
      <vt:lpstr>Steve Zotta</vt:lpstr>
      <vt:lpstr>Slide 208</vt:lpstr>
      <vt:lpstr>Thanks to all for an outstanding RLF session!</vt:lpstr>
    </vt:vector>
  </TitlesOfParts>
  <Company>Grant Thornton LLP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Flashback to Leadership</dc:title>
  <dc:creator>Halliday, Kirk</dc:creator>
  <cp:lastModifiedBy>Halliday, Kirk</cp:lastModifiedBy>
  <cp:revision>227</cp:revision>
  <dcterms:created xsi:type="dcterms:W3CDTF">2009-09-03T12:22:57Z</dcterms:created>
  <dcterms:modified xsi:type="dcterms:W3CDTF">2009-11-16T13:14:35Z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GT Templates Version">
    <vt:lpwstr>1.0</vt:lpwstr>
  </property>
</Properties>
</file>