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74" r:id="rId3"/>
    <p:sldId id="258" r:id="rId4"/>
    <p:sldId id="259" r:id="rId5"/>
    <p:sldId id="275" r:id="rId6"/>
    <p:sldId id="260" r:id="rId7"/>
    <p:sldId id="257" r:id="rId8"/>
    <p:sldId id="276" r:id="rId9"/>
    <p:sldId id="261" r:id="rId10"/>
    <p:sldId id="262" r:id="rId11"/>
    <p:sldId id="277" r:id="rId12"/>
    <p:sldId id="278" r:id="rId13"/>
    <p:sldId id="279" r:id="rId14"/>
    <p:sldId id="282" r:id="rId15"/>
    <p:sldId id="280" r:id="rId16"/>
    <p:sldId id="281" r:id="rId17"/>
    <p:sldId id="308" r:id="rId18"/>
    <p:sldId id="307" r:id="rId19"/>
    <p:sldId id="309" r:id="rId20"/>
    <p:sldId id="283" r:id="rId21"/>
    <p:sldId id="263" r:id="rId22"/>
    <p:sldId id="285" r:id="rId23"/>
    <p:sldId id="286" r:id="rId24"/>
    <p:sldId id="287" r:id="rId25"/>
    <p:sldId id="310" r:id="rId26"/>
    <p:sldId id="289" r:id="rId27"/>
    <p:sldId id="290" r:id="rId28"/>
    <p:sldId id="291" r:id="rId29"/>
    <p:sldId id="311" r:id="rId30"/>
    <p:sldId id="292" r:id="rId31"/>
    <p:sldId id="264" r:id="rId32"/>
    <p:sldId id="294" r:id="rId33"/>
    <p:sldId id="295" r:id="rId34"/>
    <p:sldId id="296" r:id="rId35"/>
    <p:sldId id="297" r:id="rId36"/>
    <p:sldId id="298" r:id="rId37"/>
    <p:sldId id="299" r:id="rId38"/>
    <p:sldId id="312" r:id="rId39"/>
    <p:sldId id="265" r:id="rId40"/>
    <p:sldId id="301" r:id="rId41"/>
    <p:sldId id="304" r:id="rId42"/>
    <p:sldId id="302" r:id="rId43"/>
    <p:sldId id="313" r:id="rId44"/>
    <p:sldId id="314" r:id="rId45"/>
    <p:sldId id="303" r:id="rId46"/>
    <p:sldId id="306" r:id="rId47"/>
    <p:sldId id="305" r:id="rId48"/>
    <p:sldId id="266" r:id="rId49"/>
    <p:sldId id="267" r:id="rId50"/>
    <p:sldId id="315" r:id="rId51"/>
    <p:sldId id="270" r:id="rId52"/>
    <p:sldId id="273" r:id="rId53"/>
    <p:sldId id="316" r:id="rId54"/>
    <p:sldId id="27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33B7B-A633-4E17-8B6C-3F4B254AA39F}" type="doc">
      <dgm:prSet loTypeId="urn:microsoft.com/office/officeart/2011/layout/ConvergingText" loCatId="process" qsTypeId="urn:microsoft.com/office/officeart/2005/8/quickstyle/simple4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1EE036FC-39D7-4640-8661-F3FCCE3F7673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bg2">
                <a:lumMod val="40000"/>
                <a:lumOff val="60000"/>
                <a:shade val="30000"/>
                <a:satMod val="115000"/>
              </a:schemeClr>
            </a:gs>
            <a:gs pos="50000">
              <a:schemeClr val="bg2">
                <a:lumMod val="40000"/>
                <a:lumOff val="60000"/>
                <a:shade val="67500"/>
                <a:satMod val="115000"/>
              </a:schemeClr>
            </a:gs>
            <a:gs pos="100000">
              <a:schemeClr val="bg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smtClean="0">
              <a:solidFill>
                <a:srgbClr val="7030A0"/>
              </a:solidFill>
            </a:rPr>
            <a:t>RESULTS</a:t>
          </a:r>
          <a:endParaRPr lang="en-US" b="1" dirty="0">
            <a:solidFill>
              <a:srgbClr val="7030A0"/>
            </a:solidFill>
          </a:endParaRPr>
        </a:p>
      </dgm:t>
    </dgm:pt>
    <dgm:pt modelId="{D468D890-58C8-4FC0-88D4-B32A924BC5E5}" type="parTrans" cxnId="{01E652AC-5D78-489E-832D-D7B788F404AA}">
      <dgm:prSet/>
      <dgm:spPr/>
      <dgm:t>
        <a:bodyPr/>
        <a:lstStyle/>
        <a:p>
          <a:endParaRPr lang="en-US"/>
        </a:p>
      </dgm:t>
    </dgm:pt>
    <dgm:pt modelId="{DA2D35A0-9C33-41A0-9569-FFD4BE2AA0B6}" type="sibTrans" cxnId="{01E652AC-5D78-489E-832D-D7B788F404AA}">
      <dgm:prSet/>
      <dgm:spPr/>
      <dgm:t>
        <a:bodyPr/>
        <a:lstStyle/>
        <a:p>
          <a:endParaRPr lang="en-US"/>
        </a:p>
      </dgm:t>
    </dgm:pt>
    <dgm:pt modelId="{68CC7EA5-4900-4E54-8332-6EC670A1506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Strategy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5F096F41-EC0C-4C4C-BB4E-A1ADC735BA9B}" type="parTrans" cxnId="{57A08EB7-DD5C-4FEB-895B-85710B5C7790}">
      <dgm:prSet/>
      <dgm:spPr/>
      <dgm:t>
        <a:bodyPr/>
        <a:lstStyle/>
        <a:p>
          <a:endParaRPr lang="en-US"/>
        </a:p>
      </dgm:t>
    </dgm:pt>
    <dgm:pt modelId="{618607FE-2F22-49F4-8187-7CDF67E7B78F}" type="sibTrans" cxnId="{57A08EB7-DD5C-4FEB-895B-85710B5C7790}">
      <dgm:prSet/>
      <dgm:spPr/>
      <dgm:t>
        <a:bodyPr/>
        <a:lstStyle/>
        <a:p>
          <a:endParaRPr lang="en-US"/>
        </a:p>
      </dgm:t>
    </dgm:pt>
    <dgm:pt modelId="{1F7F5F75-E0DB-4F31-B89E-BCB10519E1AD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Process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AECDD998-004C-491F-9861-6B3AAE56A787}" type="parTrans" cxnId="{E61BC954-152C-4911-ACE0-DF7D94D745AA}">
      <dgm:prSet/>
      <dgm:spPr/>
      <dgm:t>
        <a:bodyPr/>
        <a:lstStyle/>
        <a:p>
          <a:endParaRPr lang="en-US"/>
        </a:p>
      </dgm:t>
    </dgm:pt>
    <dgm:pt modelId="{936636E7-F1F2-4F36-8289-B4D18E60D099}" type="sibTrans" cxnId="{E61BC954-152C-4911-ACE0-DF7D94D745AA}">
      <dgm:prSet/>
      <dgm:spPr/>
      <dgm:t>
        <a:bodyPr/>
        <a:lstStyle/>
        <a:p>
          <a:endParaRPr lang="en-US"/>
        </a:p>
      </dgm:t>
    </dgm:pt>
    <dgm:pt modelId="{E32BE57A-CCE8-41C6-A101-0DEAE4CE6E75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1" dirty="0" smtClean="0">
              <a:solidFill>
                <a:schemeClr val="bg2">
                  <a:lumMod val="50000"/>
                </a:schemeClr>
              </a:solidFill>
            </a:rPr>
            <a:t>Execution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4CAC7EDF-B4C5-4742-B520-0F7B72D5AE09}" type="parTrans" cxnId="{2A815001-7638-453B-80B7-FFF7A4993041}">
      <dgm:prSet/>
      <dgm:spPr/>
      <dgm:t>
        <a:bodyPr/>
        <a:lstStyle/>
        <a:p>
          <a:endParaRPr lang="en-US"/>
        </a:p>
      </dgm:t>
    </dgm:pt>
    <dgm:pt modelId="{9835CE9B-9C45-41CA-A8DA-F4AAF1E0B661}" type="sibTrans" cxnId="{2A815001-7638-453B-80B7-FFF7A4993041}">
      <dgm:prSet/>
      <dgm:spPr/>
      <dgm:t>
        <a:bodyPr/>
        <a:lstStyle/>
        <a:p>
          <a:endParaRPr lang="en-US"/>
        </a:p>
      </dgm:t>
    </dgm:pt>
    <dgm:pt modelId="{70FD4E69-E947-4AC5-91E6-B7D2EA1C7DB9}" type="pres">
      <dgm:prSet presAssocID="{CA533B7B-A633-4E17-8B6C-3F4B254AA39F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302946-7C9B-4576-AC61-BE6D674BD11F}" type="pres">
      <dgm:prSet presAssocID="{1EE036FC-39D7-4640-8661-F3FCCE3F7673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74A61F2-2EB3-431E-9398-774AD10A698B}" type="pres">
      <dgm:prSet presAssocID="{1EE036FC-39D7-4640-8661-F3FCCE3F7673}" presName="ParentAccent1" presStyleLbl="alignNode1" presStyleIdx="0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EE55591-23F5-42BC-BCC0-6CD5DFFE9552}" type="pres">
      <dgm:prSet presAssocID="{1EE036FC-39D7-4640-8661-F3FCCE3F7673}" presName="ParentAccent2" presStyleLbl="alignNode1" presStyleIdx="1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B223FD7-5DD9-4B4C-BA55-97DD20B8092E}" type="pres">
      <dgm:prSet presAssocID="{1EE036FC-39D7-4640-8661-F3FCCE3F7673}" presName="ParentAccent3" presStyleLbl="alignNode1" presStyleIdx="2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24E58F7-B9D7-409D-804B-3FFDAD990097}" type="pres">
      <dgm:prSet presAssocID="{1EE036FC-39D7-4640-8661-F3FCCE3F7673}" presName="ParentAccent4" presStyleLbl="alignNode1" presStyleIdx="3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38A8D4C-ECD0-4A2A-92DE-68503DE3D3CD}" type="pres">
      <dgm:prSet presAssocID="{1EE036FC-39D7-4640-8661-F3FCCE3F7673}" presName="ParentAccent5" presStyleLbl="alignNode1" presStyleIdx="4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9EC7F9C-544B-4E47-9103-A07B994D10A4}" type="pres">
      <dgm:prSet presAssocID="{1EE036FC-39D7-4640-8661-F3FCCE3F7673}" presName="ParentAccent6" presStyleLbl="alignNode1" presStyleIdx="5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45CB30B-AD6F-41C3-B139-4801534CECD7}" type="pres">
      <dgm:prSet presAssocID="{1EE036FC-39D7-4640-8661-F3FCCE3F7673}" presName="ParentAccent7" presStyleLbl="alignNode1" presStyleIdx="6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F3585AF-4FA0-453E-B7B5-E8EF0FD7F90D}" type="pres">
      <dgm:prSet presAssocID="{1EE036FC-39D7-4640-8661-F3FCCE3F7673}" presName="ParentAccent8" presStyleLbl="alignNode1" presStyleIdx="7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84DCEA5-8A5E-4026-A2C4-350B5370A9AF}" type="pres">
      <dgm:prSet presAssocID="{1EE036FC-39D7-4640-8661-F3FCCE3F7673}" presName="ParentAccent9" presStyleLbl="alignNode1" presStyleIdx="8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9EEB021-8E02-4FCB-ACFF-D7898E3E3925}" type="pres">
      <dgm:prSet presAssocID="{1EE036FC-39D7-4640-8661-F3FCCE3F7673}" presName="ParentAccent10" presStyleLbl="alignNode1" presStyleIdx="9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1B28DE1-9D3B-4719-AA39-13B5B6753F46}" type="pres">
      <dgm:prSet presAssocID="{1EE036FC-39D7-4640-8661-F3FCCE3F7673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4AAAC-BF6C-4092-BD5B-B671D5E0C753}" type="pres">
      <dgm:prSet presAssocID="{68CC7EA5-4900-4E54-8332-6EC670A1506B}" presName="Child1Accent1" presStyleLbl="alignNode1" presStyleIdx="11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BC97155-4B65-49C6-9361-DB5646F3A5D9}" type="pres">
      <dgm:prSet presAssocID="{68CC7EA5-4900-4E54-8332-6EC670A1506B}" presName="Child1Accent2" presStyleLbl="alignNode1" presStyleIdx="12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FEDF600-8BA7-4964-80AB-03D9674813B4}" type="pres">
      <dgm:prSet presAssocID="{68CC7EA5-4900-4E54-8332-6EC670A1506B}" presName="Child1Accent3" presStyleLbl="alignNode1" presStyleIdx="13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13B8258-7329-44BB-9716-210CC277C663}" type="pres">
      <dgm:prSet presAssocID="{68CC7EA5-4900-4E54-8332-6EC670A1506B}" presName="Child1Accent4" presStyleLbl="alignNode1" presStyleIdx="14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E44E441-3234-4CA0-92C6-83E008EA5260}" type="pres">
      <dgm:prSet presAssocID="{68CC7EA5-4900-4E54-8332-6EC670A1506B}" presName="Child1Accent5" presStyleLbl="alignNode1" presStyleIdx="15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4FF42AC-4B27-46EE-AEB8-791941A6E73B}" type="pres">
      <dgm:prSet presAssocID="{68CC7EA5-4900-4E54-8332-6EC670A1506B}" presName="Child1Accent6" presStyleLbl="alignNode1" presStyleIdx="16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498D7DA-A4C6-4E91-9A81-46A050A8AFE1}" type="pres">
      <dgm:prSet presAssocID="{68CC7EA5-4900-4E54-8332-6EC670A1506B}" presName="Child1Accent7" presStyleLbl="alignNode1" presStyleIdx="17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06F42A1-EC2B-4AF2-BDC8-6FD5867269A7}" type="pres">
      <dgm:prSet presAssocID="{68CC7EA5-4900-4E54-8332-6EC670A1506B}" presName="Child1Accent8" presStyleLbl="alignNode1" presStyleIdx="18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6921645-4314-4E46-8371-56F4AC52AB72}" type="pres">
      <dgm:prSet presAssocID="{68CC7EA5-4900-4E54-8332-6EC670A1506B}" presName="Child1Accent9" presStyleLbl="alignNode1" presStyleIdx="19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FFF1532-1675-4191-8356-776C58C4C83E}" type="pres">
      <dgm:prSet presAssocID="{68CC7EA5-4900-4E54-8332-6EC670A1506B}" presName="Child1" presStyleLbl="revTx" presStyleIdx="0" presStyleCnt="3" custLinFactNeighborY="-3023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131B9-7CCA-4F47-89E3-BF72C6F93C13}" type="pres">
      <dgm:prSet presAssocID="{1F7F5F75-E0DB-4F31-B89E-BCB10519E1AD}" presName="Child2Accent1" presStyleLbl="alignNode1" presStyleIdx="20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451EE07-287D-4C37-9BF8-EBAEE7C8F2ED}" type="pres">
      <dgm:prSet presAssocID="{1F7F5F75-E0DB-4F31-B89E-BCB10519E1AD}" presName="Child2Accent2" presStyleLbl="alignNode1" presStyleIdx="21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24EE352-A479-4112-BB3C-BA0ED80B5D28}" type="pres">
      <dgm:prSet presAssocID="{1F7F5F75-E0DB-4F31-B89E-BCB10519E1AD}" presName="Child2Accent3" presStyleLbl="alignNode1" presStyleIdx="22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49DA6D8-3A52-4AE9-A201-1338AF78DC9B}" type="pres">
      <dgm:prSet presAssocID="{1F7F5F75-E0DB-4F31-B89E-BCB10519E1AD}" presName="Child2Accent4" presStyleLbl="alignNode1" presStyleIdx="23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BF61F50-D0F5-4AFE-910E-A24A7AE1BFFA}" type="pres">
      <dgm:prSet presAssocID="{1F7F5F75-E0DB-4F31-B89E-BCB10519E1AD}" presName="Child2Accent5" presStyleLbl="alignNode1" presStyleIdx="24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9EFE91F-261D-4564-A43E-3E785F14FA54}" type="pres">
      <dgm:prSet presAssocID="{1F7F5F75-E0DB-4F31-B89E-BCB10519E1AD}" presName="Child2Accent6" presStyleLbl="alignNode1" presStyleIdx="25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3F20E93-6A45-40BD-B1D1-DB930848F276}" type="pres">
      <dgm:prSet presAssocID="{1F7F5F75-E0DB-4F31-B89E-BCB10519E1AD}" presName="Child2Accent7" presStyleLbl="alignNode1" presStyleIdx="26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DDC505EE-0C18-457C-BC21-FB1EBF0AEE64}" type="pres">
      <dgm:prSet presAssocID="{1F7F5F75-E0DB-4F31-B89E-BCB10519E1AD}" presName="Child2" presStyleLbl="revTx" presStyleIdx="1" presStyleCnt="3" custLinFactNeighborY="-2913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629C9-4FF3-4DF8-A222-8D7FCF8DB847}" type="pres">
      <dgm:prSet presAssocID="{E32BE57A-CCE8-41C6-A101-0DEAE4CE6E75}" presName="Child3Accent1" presStyleLbl="alignNode1" presStyleIdx="27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81C4EA8-0403-4DCA-B250-4F71D5FC68A4}" type="pres">
      <dgm:prSet presAssocID="{E32BE57A-CCE8-41C6-A101-0DEAE4CE6E75}" presName="Child3Accent2" presStyleLbl="alignNode1" presStyleIdx="28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F8F5106-1119-49B3-ADF2-28F9CFD24431}" type="pres">
      <dgm:prSet presAssocID="{E32BE57A-CCE8-41C6-A101-0DEAE4CE6E75}" presName="Child3Accent3" presStyleLbl="alignNode1" presStyleIdx="29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D3E0BC1-D09F-41A1-9EFB-FE89F4585B9F}" type="pres">
      <dgm:prSet presAssocID="{E32BE57A-CCE8-41C6-A101-0DEAE4CE6E75}" presName="Child3Accent4" presStyleLbl="alignNode1" presStyleIdx="30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43F625B-8C5E-49BE-B605-79C481DFECA5}" type="pres">
      <dgm:prSet presAssocID="{E32BE57A-CCE8-41C6-A101-0DEAE4CE6E75}" presName="Child3Accent5" presStyleLbl="alignNode1" presStyleIdx="31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F50A5D5-85D9-4A13-A37E-5786DA00DEB3}" type="pres">
      <dgm:prSet presAssocID="{E32BE57A-CCE8-41C6-A101-0DEAE4CE6E75}" presName="Child3Accent6" presStyleLbl="alignNode1" presStyleIdx="32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7458A34-010C-4F90-94A5-926A3CBB476B}" type="pres">
      <dgm:prSet presAssocID="{E32BE57A-CCE8-41C6-A101-0DEAE4CE6E75}" presName="Child3Accent7" presStyleLbl="alignNode1" presStyleIdx="33" presStyleCnt="3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132C972-CFB9-462F-8152-1F709EDF5B25}" type="pres">
      <dgm:prSet presAssocID="{E32BE57A-CCE8-41C6-A101-0DEAE4CE6E75}" presName="Child3" presStyleLbl="revTx" presStyleIdx="2" presStyleCnt="3" custLinFactNeighborY="-2240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1BC954-152C-4911-ACE0-DF7D94D745AA}" srcId="{1EE036FC-39D7-4640-8661-F3FCCE3F7673}" destId="{1F7F5F75-E0DB-4F31-B89E-BCB10519E1AD}" srcOrd="1" destOrd="0" parTransId="{AECDD998-004C-491F-9861-6B3AAE56A787}" sibTransId="{936636E7-F1F2-4F36-8289-B4D18E60D099}"/>
    <dgm:cxn modelId="{4717CA4B-A36B-418E-AE2F-CC98C27738D9}" type="presOf" srcId="{1EE036FC-39D7-4640-8661-F3FCCE3F7673}" destId="{D1B28DE1-9D3B-4719-AA39-13B5B6753F46}" srcOrd="0" destOrd="0" presId="urn:microsoft.com/office/officeart/2011/layout/ConvergingText"/>
    <dgm:cxn modelId="{57A08EB7-DD5C-4FEB-895B-85710B5C7790}" srcId="{1EE036FC-39D7-4640-8661-F3FCCE3F7673}" destId="{68CC7EA5-4900-4E54-8332-6EC670A1506B}" srcOrd="0" destOrd="0" parTransId="{5F096F41-EC0C-4C4C-BB4E-A1ADC735BA9B}" sibTransId="{618607FE-2F22-49F4-8187-7CDF67E7B78F}"/>
    <dgm:cxn modelId="{2A815001-7638-453B-80B7-FFF7A4993041}" srcId="{1EE036FC-39D7-4640-8661-F3FCCE3F7673}" destId="{E32BE57A-CCE8-41C6-A101-0DEAE4CE6E75}" srcOrd="2" destOrd="0" parTransId="{4CAC7EDF-B4C5-4742-B520-0F7B72D5AE09}" sibTransId="{9835CE9B-9C45-41CA-A8DA-F4AAF1E0B661}"/>
    <dgm:cxn modelId="{0725AF88-A0C1-434A-BCCF-DFE88DEF4B41}" type="presOf" srcId="{E32BE57A-CCE8-41C6-A101-0DEAE4CE6E75}" destId="{E132C972-CFB9-462F-8152-1F709EDF5B25}" srcOrd="0" destOrd="0" presId="urn:microsoft.com/office/officeart/2011/layout/ConvergingText"/>
    <dgm:cxn modelId="{5CE9A8E3-7FD7-4419-915C-BFF3615878A8}" type="presOf" srcId="{CA533B7B-A633-4E17-8B6C-3F4B254AA39F}" destId="{70FD4E69-E947-4AC5-91E6-B7D2EA1C7DB9}" srcOrd="0" destOrd="0" presId="urn:microsoft.com/office/officeart/2011/layout/ConvergingText"/>
    <dgm:cxn modelId="{726BF5F1-A4F3-466A-A03B-3B8B433DE418}" type="presOf" srcId="{68CC7EA5-4900-4E54-8332-6EC670A1506B}" destId="{CFFF1532-1675-4191-8356-776C58C4C83E}" srcOrd="0" destOrd="0" presId="urn:microsoft.com/office/officeart/2011/layout/ConvergingText"/>
    <dgm:cxn modelId="{01E652AC-5D78-489E-832D-D7B788F404AA}" srcId="{CA533B7B-A633-4E17-8B6C-3F4B254AA39F}" destId="{1EE036FC-39D7-4640-8661-F3FCCE3F7673}" srcOrd="0" destOrd="0" parTransId="{D468D890-58C8-4FC0-88D4-B32A924BC5E5}" sibTransId="{DA2D35A0-9C33-41A0-9569-FFD4BE2AA0B6}"/>
    <dgm:cxn modelId="{59F3E28A-1B63-4A51-849B-21EC7B2D6C81}" type="presOf" srcId="{1F7F5F75-E0DB-4F31-B89E-BCB10519E1AD}" destId="{DDC505EE-0C18-457C-BC21-FB1EBF0AEE64}" srcOrd="0" destOrd="0" presId="urn:microsoft.com/office/officeart/2011/layout/ConvergingText"/>
    <dgm:cxn modelId="{158CA6B1-8BB1-4C55-A4A9-5F613F7903BE}" type="presParOf" srcId="{70FD4E69-E947-4AC5-91E6-B7D2EA1C7DB9}" destId="{57302946-7C9B-4576-AC61-BE6D674BD11F}" srcOrd="0" destOrd="0" presId="urn:microsoft.com/office/officeart/2011/layout/ConvergingText"/>
    <dgm:cxn modelId="{34F5FA99-14EB-4FA7-8FA3-1E9863F22F5A}" type="presParOf" srcId="{57302946-7C9B-4576-AC61-BE6D674BD11F}" destId="{774A61F2-2EB3-431E-9398-774AD10A698B}" srcOrd="0" destOrd="0" presId="urn:microsoft.com/office/officeart/2011/layout/ConvergingText"/>
    <dgm:cxn modelId="{D643491E-8D1F-452C-937D-4783E361B218}" type="presParOf" srcId="{57302946-7C9B-4576-AC61-BE6D674BD11F}" destId="{1EE55591-23F5-42BC-BCC0-6CD5DFFE9552}" srcOrd="1" destOrd="0" presId="urn:microsoft.com/office/officeart/2011/layout/ConvergingText"/>
    <dgm:cxn modelId="{22953608-2E7C-4683-9BBF-F4A1CD4F1C2B}" type="presParOf" srcId="{57302946-7C9B-4576-AC61-BE6D674BD11F}" destId="{5B223FD7-5DD9-4B4C-BA55-97DD20B8092E}" srcOrd="2" destOrd="0" presId="urn:microsoft.com/office/officeart/2011/layout/ConvergingText"/>
    <dgm:cxn modelId="{FEBCF827-4029-4C88-8ECF-2CFA118C7F92}" type="presParOf" srcId="{57302946-7C9B-4576-AC61-BE6D674BD11F}" destId="{924E58F7-B9D7-409D-804B-3FFDAD990097}" srcOrd="3" destOrd="0" presId="urn:microsoft.com/office/officeart/2011/layout/ConvergingText"/>
    <dgm:cxn modelId="{01338A54-32F1-4A87-8665-E6D2733656EF}" type="presParOf" srcId="{57302946-7C9B-4576-AC61-BE6D674BD11F}" destId="{A38A8D4C-ECD0-4A2A-92DE-68503DE3D3CD}" srcOrd="4" destOrd="0" presId="urn:microsoft.com/office/officeart/2011/layout/ConvergingText"/>
    <dgm:cxn modelId="{77E85796-0A52-45E4-B80A-E649156883E6}" type="presParOf" srcId="{57302946-7C9B-4576-AC61-BE6D674BD11F}" destId="{99EC7F9C-544B-4E47-9103-A07B994D10A4}" srcOrd="5" destOrd="0" presId="urn:microsoft.com/office/officeart/2011/layout/ConvergingText"/>
    <dgm:cxn modelId="{907779AE-BE61-474A-8EA8-F9D255A6D447}" type="presParOf" srcId="{57302946-7C9B-4576-AC61-BE6D674BD11F}" destId="{B45CB30B-AD6F-41C3-B139-4801534CECD7}" srcOrd="6" destOrd="0" presId="urn:microsoft.com/office/officeart/2011/layout/ConvergingText"/>
    <dgm:cxn modelId="{CF2C1547-F38B-4EF3-8480-BEE161A4D96F}" type="presParOf" srcId="{57302946-7C9B-4576-AC61-BE6D674BD11F}" destId="{AF3585AF-4FA0-453E-B7B5-E8EF0FD7F90D}" srcOrd="7" destOrd="0" presId="urn:microsoft.com/office/officeart/2011/layout/ConvergingText"/>
    <dgm:cxn modelId="{57FC922B-08D0-48B9-91A5-218F5A6EFF19}" type="presParOf" srcId="{57302946-7C9B-4576-AC61-BE6D674BD11F}" destId="{784DCEA5-8A5E-4026-A2C4-350B5370A9AF}" srcOrd="8" destOrd="0" presId="urn:microsoft.com/office/officeart/2011/layout/ConvergingText"/>
    <dgm:cxn modelId="{DF8B0B0A-D192-4418-A584-7E934C3A5CB8}" type="presParOf" srcId="{57302946-7C9B-4576-AC61-BE6D674BD11F}" destId="{79EEB021-8E02-4FCB-ACFF-D7898E3E3925}" srcOrd="9" destOrd="0" presId="urn:microsoft.com/office/officeart/2011/layout/ConvergingText"/>
    <dgm:cxn modelId="{70386C65-808B-4D15-9796-9F43EBD708C1}" type="presParOf" srcId="{57302946-7C9B-4576-AC61-BE6D674BD11F}" destId="{D1B28DE1-9D3B-4719-AA39-13B5B6753F46}" srcOrd="10" destOrd="0" presId="urn:microsoft.com/office/officeart/2011/layout/ConvergingText"/>
    <dgm:cxn modelId="{0FB69087-FC85-40E1-9095-601ADC4DE56E}" type="presParOf" srcId="{57302946-7C9B-4576-AC61-BE6D674BD11F}" destId="{AF94AAAC-BF6C-4092-BD5B-B671D5E0C753}" srcOrd="11" destOrd="0" presId="urn:microsoft.com/office/officeart/2011/layout/ConvergingText"/>
    <dgm:cxn modelId="{D642D7D7-7ED6-408A-9930-7DE3D6676EAA}" type="presParOf" srcId="{57302946-7C9B-4576-AC61-BE6D674BD11F}" destId="{1BC97155-4B65-49C6-9361-DB5646F3A5D9}" srcOrd="12" destOrd="0" presId="urn:microsoft.com/office/officeart/2011/layout/ConvergingText"/>
    <dgm:cxn modelId="{893F1B46-6B9E-4232-BDD6-B1AAE12EE0E4}" type="presParOf" srcId="{57302946-7C9B-4576-AC61-BE6D674BD11F}" destId="{CFEDF600-8BA7-4964-80AB-03D9674813B4}" srcOrd="13" destOrd="0" presId="urn:microsoft.com/office/officeart/2011/layout/ConvergingText"/>
    <dgm:cxn modelId="{AD63DD82-C70C-4A4A-B930-03C6D7434A1A}" type="presParOf" srcId="{57302946-7C9B-4576-AC61-BE6D674BD11F}" destId="{113B8258-7329-44BB-9716-210CC277C663}" srcOrd="14" destOrd="0" presId="urn:microsoft.com/office/officeart/2011/layout/ConvergingText"/>
    <dgm:cxn modelId="{E739588C-0E02-443E-938C-3FD1CEDEE5B0}" type="presParOf" srcId="{57302946-7C9B-4576-AC61-BE6D674BD11F}" destId="{7E44E441-3234-4CA0-92C6-83E008EA5260}" srcOrd="15" destOrd="0" presId="urn:microsoft.com/office/officeart/2011/layout/ConvergingText"/>
    <dgm:cxn modelId="{401A9A3F-B9F7-49CF-BDB9-4ED262C236EA}" type="presParOf" srcId="{57302946-7C9B-4576-AC61-BE6D674BD11F}" destId="{E4FF42AC-4B27-46EE-AEB8-791941A6E73B}" srcOrd="16" destOrd="0" presId="urn:microsoft.com/office/officeart/2011/layout/ConvergingText"/>
    <dgm:cxn modelId="{486AFA3F-DF4A-48A1-85C8-BB89AAD015AF}" type="presParOf" srcId="{57302946-7C9B-4576-AC61-BE6D674BD11F}" destId="{8498D7DA-A4C6-4E91-9A81-46A050A8AFE1}" srcOrd="17" destOrd="0" presId="urn:microsoft.com/office/officeart/2011/layout/ConvergingText"/>
    <dgm:cxn modelId="{57EB20C1-0801-4909-AE01-E3E90A6DD586}" type="presParOf" srcId="{57302946-7C9B-4576-AC61-BE6D674BD11F}" destId="{606F42A1-EC2B-4AF2-BDC8-6FD5867269A7}" srcOrd="18" destOrd="0" presId="urn:microsoft.com/office/officeart/2011/layout/ConvergingText"/>
    <dgm:cxn modelId="{7D46B7D4-E422-409A-BA31-9DFFE267511D}" type="presParOf" srcId="{57302946-7C9B-4576-AC61-BE6D674BD11F}" destId="{46921645-4314-4E46-8371-56F4AC52AB72}" srcOrd="19" destOrd="0" presId="urn:microsoft.com/office/officeart/2011/layout/ConvergingText"/>
    <dgm:cxn modelId="{1EB3F5A3-4C80-4896-9578-5F1459336A6E}" type="presParOf" srcId="{57302946-7C9B-4576-AC61-BE6D674BD11F}" destId="{CFFF1532-1675-4191-8356-776C58C4C83E}" srcOrd="20" destOrd="0" presId="urn:microsoft.com/office/officeart/2011/layout/ConvergingText"/>
    <dgm:cxn modelId="{6BC3B391-87AC-4694-81AC-FA41267AC53D}" type="presParOf" srcId="{57302946-7C9B-4576-AC61-BE6D674BD11F}" destId="{421131B9-7CCA-4F47-89E3-BF72C6F93C13}" srcOrd="21" destOrd="0" presId="urn:microsoft.com/office/officeart/2011/layout/ConvergingText"/>
    <dgm:cxn modelId="{7F166796-69B9-4E61-A136-AF81A21B7DC1}" type="presParOf" srcId="{57302946-7C9B-4576-AC61-BE6D674BD11F}" destId="{0451EE07-287D-4C37-9BF8-EBAEE7C8F2ED}" srcOrd="22" destOrd="0" presId="urn:microsoft.com/office/officeart/2011/layout/ConvergingText"/>
    <dgm:cxn modelId="{FDEBE7F3-684D-483F-B6CD-8E357B561DAA}" type="presParOf" srcId="{57302946-7C9B-4576-AC61-BE6D674BD11F}" destId="{C24EE352-A479-4112-BB3C-BA0ED80B5D28}" srcOrd="23" destOrd="0" presId="urn:microsoft.com/office/officeart/2011/layout/ConvergingText"/>
    <dgm:cxn modelId="{3F86E3BD-0D8C-4523-B74B-747F3ADB9962}" type="presParOf" srcId="{57302946-7C9B-4576-AC61-BE6D674BD11F}" destId="{949DA6D8-3A52-4AE9-A201-1338AF78DC9B}" srcOrd="24" destOrd="0" presId="urn:microsoft.com/office/officeart/2011/layout/ConvergingText"/>
    <dgm:cxn modelId="{2F057059-BF57-46B8-B1D7-B02308FCF18F}" type="presParOf" srcId="{57302946-7C9B-4576-AC61-BE6D674BD11F}" destId="{1BF61F50-D0F5-4AFE-910E-A24A7AE1BFFA}" srcOrd="25" destOrd="0" presId="urn:microsoft.com/office/officeart/2011/layout/ConvergingText"/>
    <dgm:cxn modelId="{E782E7FF-187D-458B-8284-EA374C2CC86A}" type="presParOf" srcId="{57302946-7C9B-4576-AC61-BE6D674BD11F}" destId="{B9EFE91F-261D-4564-A43E-3E785F14FA54}" srcOrd="26" destOrd="0" presId="urn:microsoft.com/office/officeart/2011/layout/ConvergingText"/>
    <dgm:cxn modelId="{CB1BDD86-C7B2-4C62-91D4-69FEF97BDBA5}" type="presParOf" srcId="{57302946-7C9B-4576-AC61-BE6D674BD11F}" destId="{03F20E93-6A45-40BD-B1D1-DB930848F276}" srcOrd="27" destOrd="0" presId="urn:microsoft.com/office/officeart/2011/layout/ConvergingText"/>
    <dgm:cxn modelId="{079CC5F0-593E-4DD7-8C9D-1FA03F1CC85C}" type="presParOf" srcId="{57302946-7C9B-4576-AC61-BE6D674BD11F}" destId="{DDC505EE-0C18-457C-BC21-FB1EBF0AEE64}" srcOrd="28" destOrd="0" presId="urn:microsoft.com/office/officeart/2011/layout/ConvergingText"/>
    <dgm:cxn modelId="{8E0F87BF-1B1D-4067-A3DD-B16DA658B867}" type="presParOf" srcId="{57302946-7C9B-4576-AC61-BE6D674BD11F}" destId="{8B9629C9-4FF3-4DF8-A222-8D7FCF8DB847}" srcOrd="29" destOrd="0" presId="urn:microsoft.com/office/officeart/2011/layout/ConvergingText"/>
    <dgm:cxn modelId="{B511C061-35F9-4ACC-BD22-22B089ACC676}" type="presParOf" srcId="{57302946-7C9B-4576-AC61-BE6D674BD11F}" destId="{781C4EA8-0403-4DCA-B250-4F71D5FC68A4}" srcOrd="30" destOrd="0" presId="urn:microsoft.com/office/officeart/2011/layout/ConvergingText"/>
    <dgm:cxn modelId="{340561DE-4473-4D42-B828-432A241AE276}" type="presParOf" srcId="{57302946-7C9B-4576-AC61-BE6D674BD11F}" destId="{2F8F5106-1119-49B3-ADF2-28F9CFD24431}" srcOrd="31" destOrd="0" presId="urn:microsoft.com/office/officeart/2011/layout/ConvergingText"/>
    <dgm:cxn modelId="{9C787D53-7EFD-47A9-AAE9-0B0636F01827}" type="presParOf" srcId="{57302946-7C9B-4576-AC61-BE6D674BD11F}" destId="{CD3E0BC1-D09F-41A1-9EFB-FE89F4585B9F}" srcOrd="32" destOrd="0" presId="urn:microsoft.com/office/officeart/2011/layout/ConvergingText"/>
    <dgm:cxn modelId="{2323805F-1D9F-42C7-A2FB-6E27A92309BE}" type="presParOf" srcId="{57302946-7C9B-4576-AC61-BE6D674BD11F}" destId="{943F625B-8C5E-49BE-B605-79C481DFECA5}" srcOrd="33" destOrd="0" presId="urn:microsoft.com/office/officeart/2011/layout/ConvergingText"/>
    <dgm:cxn modelId="{3BAC5A0F-6A3F-40E4-BB0D-3BEDAE6E3CB6}" type="presParOf" srcId="{57302946-7C9B-4576-AC61-BE6D674BD11F}" destId="{5F50A5D5-85D9-4A13-A37E-5786DA00DEB3}" srcOrd="34" destOrd="0" presId="urn:microsoft.com/office/officeart/2011/layout/ConvergingText"/>
    <dgm:cxn modelId="{A33B82BB-033C-4D44-BF20-CF2C9D53AEA7}" type="presParOf" srcId="{57302946-7C9B-4576-AC61-BE6D674BD11F}" destId="{97458A34-010C-4F90-94A5-926A3CBB476B}" srcOrd="35" destOrd="0" presId="urn:microsoft.com/office/officeart/2011/layout/ConvergingText"/>
    <dgm:cxn modelId="{CD887F35-0B0D-47C5-9E9A-CE576982D7E9}" type="presParOf" srcId="{57302946-7C9B-4576-AC61-BE6D674BD11F}" destId="{E132C972-CFB9-462F-8152-1F709EDF5B25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12E15-EF93-4825-87A5-AE5CFAAA13B7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EBE5F-B6EE-40BE-8141-F596E7D1D1CA}">
      <dgm:prSet phldrT="[Text]"/>
      <dgm:spPr/>
      <dgm:t>
        <a:bodyPr/>
        <a:lstStyle/>
        <a:p>
          <a:r>
            <a:rPr lang="en-US" dirty="0" smtClean="0"/>
            <a:t>Define</a:t>
          </a:r>
          <a:endParaRPr lang="en-US" dirty="0"/>
        </a:p>
      </dgm:t>
    </dgm:pt>
    <dgm:pt modelId="{818A46F8-6C96-4FFC-8DC3-C3F72AF5F54F}" type="parTrans" cxnId="{2BC84393-0B8E-4EE3-AD1B-0CB538A39D6A}">
      <dgm:prSet/>
      <dgm:spPr/>
      <dgm:t>
        <a:bodyPr/>
        <a:lstStyle/>
        <a:p>
          <a:endParaRPr lang="en-US"/>
        </a:p>
      </dgm:t>
    </dgm:pt>
    <dgm:pt modelId="{2F9D670C-C07C-4F13-89E1-CBC1400E0769}" type="sibTrans" cxnId="{2BC84393-0B8E-4EE3-AD1B-0CB538A39D6A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28C03D59-5E9B-4B10-BF93-55B96ECA79E1}">
      <dgm:prSet phldrT="[Text]"/>
      <dgm:spPr/>
      <dgm:t>
        <a:bodyPr/>
        <a:lstStyle/>
        <a:p>
          <a:r>
            <a:rPr lang="en-US" dirty="0" smtClean="0"/>
            <a:t>Communicate</a:t>
          </a:r>
          <a:endParaRPr lang="en-US" dirty="0"/>
        </a:p>
      </dgm:t>
    </dgm:pt>
    <dgm:pt modelId="{278C16C3-115A-470E-A1E3-8935F7FC4373}" type="parTrans" cxnId="{18256DB0-BD2C-49A3-AF50-B4C6BF509398}">
      <dgm:prSet/>
      <dgm:spPr/>
      <dgm:t>
        <a:bodyPr/>
        <a:lstStyle/>
        <a:p>
          <a:endParaRPr lang="en-US"/>
        </a:p>
      </dgm:t>
    </dgm:pt>
    <dgm:pt modelId="{5A896474-585B-4944-A37D-C8652CC97760}" type="sibTrans" cxnId="{18256DB0-BD2C-49A3-AF50-B4C6BF509398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C12F3F3E-3C4B-4E85-85FC-38A69E1766CE}">
      <dgm:prSet phldrT="[Text]"/>
      <dgm:spPr/>
      <dgm:t>
        <a:bodyPr/>
        <a:lstStyle/>
        <a:p>
          <a:r>
            <a:rPr lang="en-US" dirty="0" smtClean="0"/>
            <a:t>Refine</a:t>
          </a:r>
          <a:endParaRPr lang="en-US" dirty="0"/>
        </a:p>
      </dgm:t>
    </dgm:pt>
    <dgm:pt modelId="{7D2814F9-B68E-4F02-A1B3-6EF8C5454AC1}" type="parTrans" cxnId="{07535219-90B6-45E4-BB53-2A4A8946132C}">
      <dgm:prSet/>
      <dgm:spPr/>
      <dgm:t>
        <a:bodyPr/>
        <a:lstStyle/>
        <a:p>
          <a:endParaRPr lang="en-US"/>
        </a:p>
      </dgm:t>
    </dgm:pt>
    <dgm:pt modelId="{8CADB355-7FB2-41E2-A66A-C86119C99AFB}" type="sibTrans" cxnId="{07535219-90B6-45E4-BB53-2A4A8946132C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endParaRPr lang="en-US" dirty="0"/>
        </a:p>
      </dgm:t>
    </dgm:pt>
    <dgm:pt modelId="{EC74A493-4CBD-4FCB-9F2B-73F41D9AEF53}" type="pres">
      <dgm:prSet presAssocID="{CF512E15-EF93-4825-87A5-AE5CFAAA13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FD8815-7377-470B-9700-6F7AC2F90AC2}" type="pres">
      <dgm:prSet presAssocID="{893EBE5F-B6EE-40BE-8141-F596E7D1D1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BE3D9-792D-475F-BB96-9E8AA6DF8C3F}" type="pres">
      <dgm:prSet presAssocID="{2F9D670C-C07C-4F13-89E1-CBC1400E076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02166A2-1A9A-424D-9536-673EEEB9B360}" type="pres">
      <dgm:prSet presAssocID="{2F9D670C-C07C-4F13-89E1-CBC1400E076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F0DC929-655A-4971-AE97-2268E660A6F5}" type="pres">
      <dgm:prSet presAssocID="{28C03D59-5E9B-4B10-BF93-55B96ECA79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8C0E0-9BD6-4B37-9F66-E636D5B0139A}" type="pres">
      <dgm:prSet presAssocID="{5A896474-585B-4944-A37D-C8652CC9776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F0949B5-12CF-4324-A37A-39AEF863D5F8}" type="pres">
      <dgm:prSet presAssocID="{5A896474-585B-4944-A37D-C8652CC9776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3EFA2F-C6F8-4C8B-AE82-F151417EF201}" type="pres">
      <dgm:prSet presAssocID="{C12F3F3E-3C4B-4E85-85FC-38A69E1766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08DBA-ED62-4198-83FB-7B1B62889A5B}" type="pres">
      <dgm:prSet presAssocID="{8CADB355-7FB2-41E2-A66A-C86119C99AF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5CB63F9-3FD4-4AFA-85B0-3D5D68A8D1B4}" type="pres">
      <dgm:prSet presAssocID="{8CADB355-7FB2-41E2-A66A-C86119C99AF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7535219-90B6-45E4-BB53-2A4A8946132C}" srcId="{CF512E15-EF93-4825-87A5-AE5CFAAA13B7}" destId="{C12F3F3E-3C4B-4E85-85FC-38A69E1766CE}" srcOrd="2" destOrd="0" parTransId="{7D2814F9-B68E-4F02-A1B3-6EF8C5454AC1}" sibTransId="{8CADB355-7FB2-41E2-A66A-C86119C99AFB}"/>
    <dgm:cxn modelId="{0741E776-3816-4F99-9D04-4A57D0CFF93C}" type="presOf" srcId="{5A896474-585B-4944-A37D-C8652CC97760}" destId="{2098C0E0-9BD6-4B37-9F66-E636D5B0139A}" srcOrd="0" destOrd="0" presId="urn:microsoft.com/office/officeart/2005/8/layout/cycle2"/>
    <dgm:cxn modelId="{4EA36713-4FF4-41D6-AF96-B0C6C1C4DC86}" type="presOf" srcId="{2F9D670C-C07C-4F13-89E1-CBC1400E0769}" destId="{877BE3D9-792D-475F-BB96-9E8AA6DF8C3F}" srcOrd="0" destOrd="0" presId="urn:microsoft.com/office/officeart/2005/8/layout/cycle2"/>
    <dgm:cxn modelId="{C2710E29-071B-4C2A-867D-720ECC2437DC}" type="presOf" srcId="{8CADB355-7FB2-41E2-A66A-C86119C99AFB}" destId="{75CB63F9-3FD4-4AFA-85B0-3D5D68A8D1B4}" srcOrd="1" destOrd="0" presId="urn:microsoft.com/office/officeart/2005/8/layout/cycle2"/>
    <dgm:cxn modelId="{994A07F2-FFC0-4EB4-9AA2-93AC25B89175}" type="presOf" srcId="{5A896474-585B-4944-A37D-C8652CC97760}" destId="{AF0949B5-12CF-4324-A37A-39AEF863D5F8}" srcOrd="1" destOrd="0" presId="urn:microsoft.com/office/officeart/2005/8/layout/cycle2"/>
    <dgm:cxn modelId="{DC06CC53-E93D-42FB-8D90-63915F481881}" type="presOf" srcId="{8CADB355-7FB2-41E2-A66A-C86119C99AFB}" destId="{A9E08DBA-ED62-4198-83FB-7B1B62889A5B}" srcOrd="0" destOrd="0" presId="urn:microsoft.com/office/officeart/2005/8/layout/cycle2"/>
    <dgm:cxn modelId="{2BC84393-0B8E-4EE3-AD1B-0CB538A39D6A}" srcId="{CF512E15-EF93-4825-87A5-AE5CFAAA13B7}" destId="{893EBE5F-B6EE-40BE-8141-F596E7D1D1CA}" srcOrd="0" destOrd="0" parTransId="{818A46F8-6C96-4FFC-8DC3-C3F72AF5F54F}" sibTransId="{2F9D670C-C07C-4F13-89E1-CBC1400E0769}"/>
    <dgm:cxn modelId="{9D32F6DE-A831-40B3-89D4-F1FB09992B26}" type="presOf" srcId="{28C03D59-5E9B-4B10-BF93-55B96ECA79E1}" destId="{5F0DC929-655A-4971-AE97-2268E660A6F5}" srcOrd="0" destOrd="0" presId="urn:microsoft.com/office/officeart/2005/8/layout/cycle2"/>
    <dgm:cxn modelId="{A4BAD29D-F3D0-47CA-B4AA-D77BBF516B31}" type="presOf" srcId="{C12F3F3E-3C4B-4E85-85FC-38A69E1766CE}" destId="{5D3EFA2F-C6F8-4C8B-AE82-F151417EF201}" srcOrd="0" destOrd="0" presId="urn:microsoft.com/office/officeart/2005/8/layout/cycle2"/>
    <dgm:cxn modelId="{BFDE7808-4333-4337-B6DA-B8CABBB1A925}" type="presOf" srcId="{2F9D670C-C07C-4F13-89E1-CBC1400E0769}" destId="{A02166A2-1A9A-424D-9536-673EEEB9B360}" srcOrd="1" destOrd="0" presId="urn:microsoft.com/office/officeart/2005/8/layout/cycle2"/>
    <dgm:cxn modelId="{3D5D3CC5-7596-42B4-A0A3-5333F219F544}" type="presOf" srcId="{CF512E15-EF93-4825-87A5-AE5CFAAA13B7}" destId="{EC74A493-4CBD-4FCB-9F2B-73F41D9AEF53}" srcOrd="0" destOrd="0" presId="urn:microsoft.com/office/officeart/2005/8/layout/cycle2"/>
    <dgm:cxn modelId="{152CB291-D42E-4560-92E1-029D4AC34A39}" type="presOf" srcId="{893EBE5F-B6EE-40BE-8141-F596E7D1D1CA}" destId="{E1FD8815-7377-470B-9700-6F7AC2F90AC2}" srcOrd="0" destOrd="0" presId="urn:microsoft.com/office/officeart/2005/8/layout/cycle2"/>
    <dgm:cxn modelId="{18256DB0-BD2C-49A3-AF50-B4C6BF509398}" srcId="{CF512E15-EF93-4825-87A5-AE5CFAAA13B7}" destId="{28C03D59-5E9B-4B10-BF93-55B96ECA79E1}" srcOrd="1" destOrd="0" parTransId="{278C16C3-115A-470E-A1E3-8935F7FC4373}" sibTransId="{5A896474-585B-4944-A37D-C8652CC97760}"/>
    <dgm:cxn modelId="{1E5EDF08-D50F-4542-9953-A91005D48091}" type="presParOf" srcId="{EC74A493-4CBD-4FCB-9F2B-73F41D9AEF53}" destId="{E1FD8815-7377-470B-9700-6F7AC2F90AC2}" srcOrd="0" destOrd="0" presId="urn:microsoft.com/office/officeart/2005/8/layout/cycle2"/>
    <dgm:cxn modelId="{7DF6B6A1-E7A2-491A-B5FE-CC98EED40BBC}" type="presParOf" srcId="{EC74A493-4CBD-4FCB-9F2B-73F41D9AEF53}" destId="{877BE3D9-792D-475F-BB96-9E8AA6DF8C3F}" srcOrd="1" destOrd="0" presId="urn:microsoft.com/office/officeart/2005/8/layout/cycle2"/>
    <dgm:cxn modelId="{83BE9686-CEBA-4BB9-A226-9D67B021783A}" type="presParOf" srcId="{877BE3D9-792D-475F-BB96-9E8AA6DF8C3F}" destId="{A02166A2-1A9A-424D-9536-673EEEB9B360}" srcOrd="0" destOrd="0" presId="urn:microsoft.com/office/officeart/2005/8/layout/cycle2"/>
    <dgm:cxn modelId="{1C2F368B-FBFC-4F5C-BEF8-A093FB81F80A}" type="presParOf" srcId="{EC74A493-4CBD-4FCB-9F2B-73F41D9AEF53}" destId="{5F0DC929-655A-4971-AE97-2268E660A6F5}" srcOrd="2" destOrd="0" presId="urn:microsoft.com/office/officeart/2005/8/layout/cycle2"/>
    <dgm:cxn modelId="{A8B963E7-55F8-405E-96CC-A1082EA95EE4}" type="presParOf" srcId="{EC74A493-4CBD-4FCB-9F2B-73F41D9AEF53}" destId="{2098C0E0-9BD6-4B37-9F66-E636D5B0139A}" srcOrd="3" destOrd="0" presId="urn:microsoft.com/office/officeart/2005/8/layout/cycle2"/>
    <dgm:cxn modelId="{C2A182A8-0F77-40D4-96F9-DEED135E98C5}" type="presParOf" srcId="{2098C0E0-9BD6-4B37-9F66-E636D5B0139A}" destId="{AF0949B5-12CF-4324-A37A-39AEF863D5F8}" srcOrd="0" destOrd="0" presId="urn:microsoft.com/office/officeart/2005/8/layout/cycle2"/>
    <dgm:cxn modelId="{3007EEDE-89A6-4F6C-84AD-20AA6C1DF9D0}" type="presParOf" srcId="{EC74A493-4CBD-4FCB-9F2B-73F41D9AEF53}" destId="{5D3EFA2F-C6F8-4C8B-AE82-F151417EF201}" srcOrd="4" destOrd="0" presId="urn:microsoft.com/office/officeart/2005/8/layout/cycle2"/>
    <dgm:cxn modelId="{06A4477B-C6E6-409F-87BB-F9CDC0ED641C}" type="presParOf" srcId="{EC74A493-4CBD-4FCB-9F2B-73F41D9AEF53}" destId="{A9E08DBA-ED62-4198-83FB-7B1B62889A5B}" srcOrd="5" destOrd="0" presId="urn:microsoft.com/office/officeart/2005/8/layout/cycle2"/>
    <dgm:cxn modelId="{8D599BE7-2DE8-4A4A-B647-FE0E60435BE0}" type="presParOf" srcId="{A9E08DBA-ED62-4198-83FB-7B1B62889A5B}" destId="{75CB63F9-3FD4-4AFA-85B0-3D5D68A8D1B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A61F2-2EB3-431E-9398-774AD10A698B}">
      <dsp:nvSpPr>
        <dsp:cNvPr id="0" name=""/>
        <dsp:cNvSpPr/>
      </dsp:nvSpPr>
      <dsp:spPr>
        <a:xfrm>
          <a:off x="5921044" y="2179040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55591-23F5-42BC-BCC0-6CD5DFFE9552}">
      <dsp:nvSpPr>
        <dsp:cNvPr id="0" name=""/>
        <dsp:cNvSpPr/>
      </dsp:nvSpPr>
      <dsp:spPr>
        <a:xfrm>
          <a:off x="5600395" y="2179040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23FD7-5DD9-4B4C-BA55-97DD20B8092E}">
      <dsp:nvSpPr>
        <dsp:cNvPr id="0" name=""/>
        <dsp:cNvSpPr/>
      </dsp:nvSpPr>
      <dsp:spPr>
        <a:xfrm>
          <a:off x="5279745" y="2179040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4E58F7-B9D7-409D-804B-3FFDAD990097}">
      <dsp:nvSpPr>
        <dsp:cNvPr id="0" name=""/>
        <dsp:cNvSpPr/>
      </dsp:nvSpPr>
      <dsp:spPr>
        <a:xfrm>
          <a:off x="4959705" y="2179040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A8D4C-ECD0-4A2A-92DE-68503DE3D3CD}">
      <dsp:nvSpPr>
        <dsp:cNvPr id="0" name=""/>
        <dsp:cNvSpPr/>
      </dsp:nvSpPr>
      <dsp:spPr>
        <a:xfrm>
          <a:off x="4639055" y="2179040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EC7F9C-544B-4E47-9103-A07B994D10A4}">
      <dsp:nvSpPr>
        <dsp:cNvPr id="0" name=""/>
        <dsp:cNvSpPr/>
      </dsp:nvSpPr>
      <dsp:spPr>
        <a:xfrm>
          <a:off x="4143451" y="2091564"/>
          <a:ext cx="349910" cy="350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5CB30B-AD6F-41C3-B139-4801534CECD7}">
      <dsp:nvSpPr>
        <dsp:cNvPr id="0" name=""/>
        <dsp:cNvSpPr/>
      </dsp:nvSpPr>
      <dsp:spPr>
        <a:xfrm>
          <a:off x="5635751" y="1817625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3585AF-4FA0-453E-B7B5-E8EF0FD7F90D}">
      <dsp:nvSpPr>
        <dsp:cNvPr id="0" name=""/>
        <dsp:cNvSpPr/>
      </dsp:nvSpPr>
      <dsp:spPr>
        <a:xfrm>
          <a:off x="5635751" y="2543045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DCEA5-8A5E-4026-A2C4-350B5370A9AF}">
      <dsp:nvSpPr>
        <dsp:cNvPr id="0" name=""/>
        <dsp:cNvSpPr/>
      </dsp:nvSpPr>
      <dsp:spPr>
        <a:xfrm>
          <a:off x="5791809" y="1974737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EEB021-8E02-4FCB-ACFF-D7898E3E3925}">
      <dsp:nvSpPr>
        <dsp:cNvPr id="0" name=""/>
        <dsp:cNvSpPr/>
      </dsp:nvSpPr>
      <dsp:spPr>
        <a:xfrm>
          <a:off x="5802172" y="2386796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28DE1-9D3B-4719-AA39-13B5B6753F46}">
      <dsp:nvSpPr>
        <dsp:cNvPr id="0" name=""/>
        <dsp:cNvSpPr/>
      </dsp:nvSpPr>
      <dsp:spPr>
        <a:xfrm>
          <a:off x="2226868" y="1380820"/>
          <a:ext cx="1771497" cy="1771681"/>
        </a:xfrm>
        <a:prstGeom prst="ellipse">
          <a:avLst/>
        </a:prstGeom>
        <a:gradFill flip="none" rotWithShape="0">
          <a:gsLst>
            <a:gs pos="0">
              <a:schemeClr val="bg2">
                <a:lumMod val="40000"/>
                <a:lumOff val="60000"/>
                <a:shade val="30000"/>
                <a:satMod val="115000"/>
              </a:schemeClr>
            </a:gs>
            <a:gs pos="50000">
              <a:schemeClr val="bg2">
                <a:lumMod val="40000"/>
                <a:lumOff val="60000"/>
                <a:shade val="67500"/>
                <a:satMod val="115000"/>
              </a:schemeClr>
            </a:gs>
            <a:gs pos="100000">
              <a:schemeClr val="bg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030A0"/>
              </a:solidFill>
            </a:rPr>
            <a:t>RESULTS</a:t>
          </a:r>
          <a:endParaRPr lang="en-US" sz="2000" b="1" kern="1200" dirty="0">
            <a:solidFill>
              <a:srgbClr val="7030A0"/>
            </a:solidFill>
          </a:endParaRPr>
        </a:p>
      </dsp:txBody>
      <dsp:txXfrm>
        <a:off x="2486298" y="1640277"/>
        <a:ext cx="1252637" cy="1252767"/>
      </dsp:txXfrm>
    </dsp:sp>
    <dsp:sp modelId="{AF94AAAC-BF6C-4092-BD5B-B671D5E0C753}">
      <dsp:nvSpPr>
        <dsp:cNvPr id="0" name=""/>
        <dsp:cNvSpPr/>
      </dsp:nvSpPr>
      <dsp:spPr>
        <a:xfrm>
          <a:off x="2094585" y="1229463"/>
          <a:ext cx="349910" cy="350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C97155-4B65-49C6-9361-DB5646F3A5D9}">
      <dsp:nvSpPr>
        <dsp:cNvPr id="0" name=""/>
        <dsp:cNvSpPr/>
      </dsp:nvSpPr>
      <dsp:spPr>
        <a:xfrm>
          <a:off x="1870252" y="1044727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DF600-8BA7-4964-80AB-03D9674813B4}">
      <dsp:nvSpPr>
        <dsp:cNvPr id="0" name=""/>
        <dsp:cNvSpPr/>
      </dsp:nvSpPr>
      <dsp:spPr>
        <a:xfrm>
          <a:off x="1496567" y="1044727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3B8258-7329-44BB-9716-210CC277C663}">
      <dsp:nvSpPr>
        <dsp:cNvPr id="0" name=""/>
        <dsp:cNvSpPr/>
      </dsp:nvSpPr>
      <dsp:spPr>
        <a:xfrm>
          <a:off x="1122883" y="1044727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44E441-3234-4CA0-92C6-83E008EA5260}">
      <dsp:nvSpPr>
        <dsp:cNvPr id="0" name=""/>
        <dsp:cNvSpPr/>
      </dsp:nvSpPr>
      <dsp:spPr>
        <a:xfrm>
          <a:off x="749198" y="1044727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F42AC-4B27-46EE-AEB8-791941A6E73B}">
      <dsp:nvSpPr>
        <dsp:cNvPr id="0" name=""/>
        <dsp:cNvSpPr/>
      </dsp:nvSpPr>
      <dsp:spPr>
        <a:xfrm>
          <a:off x="374903" y="1044727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8D7DA-A4C6-4E91-9A81-46A050A8AFE1}">
      <dsp:nvSpPr>
        <dsp:cNvPr id="0" name=""/>
        <dsp:cNvSpPr/>
      </dsp:nvSpPr>
      <dsp:spPr>
        <a:xfrm>
          <a:off x="1219" y="1044727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F1532-1675-4191-8356-776C58C4C83E}">
      <dsp:nvSpPr>
        <dsp:cNvPr id="0" name=""/>
        <dsp:cNvSpPr/>
      </dsp:nvSpPr>
      <dsp:spPr>
        <a:xfrm>
          <a:off x="0" y="457198"/>
          <a:ext cx="2050694" cy="450042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50000"/>
                </a:schemeClr>
              </a:solidFill>
            </a:rPr>
            <a:t>Strategy</a:t>
          </a:r>
          <a:endParaRPr lang="en-US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457198"/>
        <a:ext cx="2050694" cy="450042"/>
      </dsp:txXfrm>
    </dsp:sp>
    <dsp:sp modelId="{421131B9-7CCA-4F47-89E3-BF72C6F93C13}">
      <dsp:nvSpPr>
        <dsp:cNvPr id="0" name=""/>
        <dsp:cNvSpPr/>
      </dsp:nvSpPr>
      <dsp:spPr>
        <a:xfrm>
          <a:off x="1731264" y="2091564"/>
          <a:ext cx="349910" cy="350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1EE07-287D-4C37-9BF8-EBAEE7C8F2ED}">
      <dsp:nvSpPr>
        <dsp:cNvPr id="0" name=""/>
        <dsp:cNvSpPr/>
      </dsp:nvSpPr>
      <dsp:spPr>
        <a:xfrm>
          <a:off x="1385011" y="2179040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4EE352-A479-4112-BB3C-BA0ED80B5D28}">
      <dsp:nvSpPr>
        <dsp:cNvPr id="0" name=""/>
        <dsp:cNvSpPr/>
      </dsp:nvSpPr>
      <dsp:spPr>
        <a:xfrm>
          <a:off x="1039367" y="2179040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9DA6D8-3A52-4AE9-A201-1338AF78DC9B}">
      <dsp:nvSpPr>
        <dsp:cNvPr id="0" name=""/>
        <dsp:cNvSpPr/>
      </dsp:nvSpPr>
      <dsp:spPr>
        <a:xfrm>
          <a:off x="693115" y="2179040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F61F50-D0F5-4AFE-910E-A24A7AE1BFFA}">
      <dsp:nvSpPr>
        <dsp:cNvPr id="0" name=""/>
        <dsp:cNvSpPr/>
      </dsp:nvSpPr>
      <dsp:spPr>
        <a:xfrm>
          <a:off x="347471" y="2179040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EFE91F-261D-4564-A43E-3E785F14FA54}">
      <dsp:nvSpPr>
        <dsp:cNvPr id="0" name=""/>
        <dsp:cNvSpPr/>
      </dsp:nvSpPr>
      <dsp:spPr>
        <a:xfrm>
          <a:off x="1219" y="2179040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505EE-0C18-457C-BC21-FB1EBF0AEE64}">
      <dsp:nvSpPr>
        <dsp:cNvPr id="0" name=""/>
        <dsp:cNvSpPr/>
      </dsp:nvSpPr>
      <dsp:spPr>
        <a:xfrm>
          <a:off x="0" y="1600198"/>
          <a:ext cx="1550822" cy="450042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50000"/>
                </a:schemeClr>
              </a:solidFill>
            </a:rPr>
            <a:t>Process</a:t>
          </a:r>
          <a:endParaRPr lang="en-US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1600198"/>
        <a:ext cx="1550822" cy="450042"/>
      </dsp:txXfrm>
    </dsp:sp>
    <dsp:sp modelId="{8B9629C9-4FF3-4DF8-A222-8D7FCF8DB847}">
      <dsp:nvSpPr>
        <dsp:cNvPr id="0" name=""/>
        <dsp:cNvSpPr/>
      </dsp:nvSpPr>
      <dsp:spPr>
        <a:xfrm>
          <a:off x="2094585" y="2939278"/>
          <a:ext cx="349910" cy="3501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C4EA8-0403-4DCA-B250-4F71D5FC68A4}">
      <dsp:nvSpPr>
        <dsp:cNvPr id="0" name=""/>
        <dsp:cNvSpPr/>
      </dsp:nvSpPr>
      <dsp:spPr>
        <a:xfrm>
          <a:off x="1870252" y="3295801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F5106-1119-49B3-ADF2-28F9CFD24431}">
      <dsp:nvSpPr>
        <dsp:cNvPr id="0" name=""/>
        <dsp:cNvSpPr/>
      </dsp:nvSpPr>
      <dsp:spPr>
        <a:xfrm>
          <a:off x="1496567" y="3295801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E0BC1-D09F-41A1-9EFB-FE89F4585B9F}">
      <dsp:nvSpPr>
        <dsp:cNvPr id="0" name=""/>
        <dsp:cNvSpPr/>
      </dsp:nvSpPr>
      <dsp:spPr>
        <a:xfrm>
          <a:off x="1122883" y="3295801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3F625B-8C5E-49BE-B605-79C481DFECA5}">
      <dsp:nvSpPr>
        <dsp:cNvPr id="0" name=""/>
        <dsp:cNvSpPr/>
      </dsp:nvSpPr>
      <dsp:spPr>
        <a:xfrm>
          <a:off x="749198" y="3295801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0A5D5-85D9-4A13-A37E-5786DA00DEB3}">
      <dsp:nvSpPr>
        <dsp:cNvPr id="0" name=""/>
        <dsp:cNvSpPr/>
      </dsp:nvSpPr>
      <dsp:spPr>
        <a:xfrm>
          <a:off x="374903" y="3295801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458A34-010C-4F90-94A5-926A3CBB476B}">
      <dsp:nvSpPr>
        <dsp:cNvPr id="0" name=""/>
        <dsp:cNvSpPr/>
      </dsp:nvSpPr>
      <dsp:spPr>
        <a:xfrm>
          <a:off x="1219" y="3295801"/>
          <a:ext cx="174955" cy="174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32C972-CFB9-462F-8152-1F709EDF5B25}">
      <dsp:nvSpPr>
        <dsp:cNvPr id="0" name=""/>
        <dsp:cNvSpPr/>
      </dsp:nvSpPr>
      <dsp:spPr>
        <a:xfrm>
          <a:off x="0" y="2743200"/>
          <a:ext cx="2050694" cy="450042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>
                  <a:lumMod val="50000"/>
                </a:schemeClr>
              </a:solidFill>
            </a:rPr>
            <a:t>Execution</a:t>
          </a:r>
          <a:endParaRPr lang="en-US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2743200"/>
        <a:ext cx="2050694" cy="450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D8815-7377-470B-9700-6F7AC2F90AC2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Define</a:t>
          </a:r>
          <a:endParaRPr lang="en-US" sz="1500" kern="1200" dirty="0"/>
        </a:p>
      </dsp:txBody>
      <dsp:txXfrm>
        <a:off x="2423942" y="259099"/>
        <a:ext cx="1248115" cy="1248115"/>
      </dsp:txXfrm>
    </dsp:sp>
    <dsp:sp modelId="{877BE3D9-792D-475F-BB96-9E8AA6DF8C3F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504594" y="1780606"/>
        <a:ext cx="329462" cy="357433"/>
      </dsp:txXfrm>
    </dsp:sp>
    <dsp:sp modelId="{5F0DC929-655A-4971-AE97-2268E660A6F5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Communicate</a:t>
          </a:r>
          <a:endParaRPr lang="en-US" sz="1500" kern="1200" dirty="0"/>
        </a:p>
      </dsp:txBody>
      <dsp:txXfrm>
        <a:off x="3750511" y="2556785"/>
        <a:ext cx="1248115" cy="1248115"/>
      </dsp:txXfrm>
    </dsp:sp>
    <dsp:sp modelId="{2098C0E0-9BD6-4B37-9F66-E636D5B0139A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2967188" y="3002126"/>
        <a:ext cx="329462" cy="357433"/>
      </dsp:txXfrm>
    </dsp:sp>
    <dsp:sp modelId="{5D3EFA2F-C6F8-4C8B-AE82-F151417EF201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Refine</a:t>
          </a:r>
          <a:endParaRPr lang="en-US" sz="1500" kern="1200" dirty="0"/>
        </a:p>
      </dsp:txBody>
      <dsp:txXfrm>
        <a:off x="1097372" y="2556785"/>
        <a:ext cx="1248115" cy="1248115"/>
      </dsp:txXfrm>
    </dsp:sp>
    <dsp:sp modelId="{A9E08DBA-ED62-4198-83FB-7B1B62889A5B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178024" y="1925960"/>
        <a:ext cx="329462" cy="35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Works best with a small number of Level 1 shapes. Unused text does not appear, but remains available if you switch layout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8372C4-2749-46F5-A082-10657467D0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2E25AE-7BE6-49D0-BDEF-32EA382439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87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Colour"/>
          <p:cNvSpPr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2" y="34925"/>
            <a:ext cx="3742944" cy="12618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Body Colour"/>
          <p:cNvSpPr>
            <a:spLocks noChangeArrowheads="1"/>
          </p:cNvSpPr>
          <p:nvPr/>
        </p:nvSpPr>
        <p:spPr bwMode="auto">
          <a:xfrm>
            <a:off x="0" y="1800225"/>
            <a:ext cx="9144000" cy="5057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Title Placeholder"/>
          <p:cNvSpPr>
            <a:spLocks noGrp="1" noChangeArrowheads="1"/>
          </p:cNvSpPr>
          <p:nvPr>
            <p:ph type="ctrTitle" sz="quarter"/>
          </p:nvPr>
        </p:nvSpPr>
        <p:spPr>
          <a:xfrm>
            <a:off x="360363" y="2160588"/>
            <a:ext cx="8423275" cy="4337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pyright"/>
          <p:cNvSpPr txBox="1">
            <a:spLocks noChangeArrowheads="1"/>
          </p:cNvSpPr>
          <p:nvPr userDrawn="1"/>
        </p:nvSpPr>
        <p:spPr bwMode="auto">
          <a:xfrm>
            <a:off x="285720" y="6572272"/>
            <a:ext cx="24189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 smtClean="0">
                <a:solidFill>
                  <a:srgbClr val="777777"/>
                </a:solidFill>
                <a:latin typeface="Arial"/>
              </a:rPr>
              <a:t>© Grant Thornton LLP.  All rights reserved.</a:t>
            </a:r>
            <a:endParaRPr lang="en-GB" sz="1000" dirty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" name="FilePathFooter"/>
          <p:cNvSpPr>
            <a:spLocks noGrp="1"/>
          </p:cNvSpPr>
          <p:nvPr>
            <p:ph type="ftr" sz="quarter" idx="10"/>
          </p:nvPr>
        </p:nvSpPr>
        <p:spPr>
          <a:xfrm>
            <a:off x="360045" y="5957888"/>
            <a:ext cx="2895600" cy="365125"/>
          </a:xfrm>
        </p:spPr>
        <p:txBody>
          <a:bodyPr wrap="none" lIns="0" tIns="0" rIns="0" bIns="0"/>
          <a:lstStyle>
            <a:lvl1pPr algn="l">
              <a:defRPr sz="1000">
                <a:solidFill>
                  <a:srgbClr val="777777"/>
                </a:solidFill>
                <a:latin typeface="Arial"/>
              </a:defRPr>
            </a:lvl1pPr>
          </a:lstStyle>
          <a:p>
            <a:r>
              <a:rPr lang="en-US" dirty="0" smtClean="0"/>
              <a:t>Presentation1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360363"/>
            <a:ext cx="2105025" cy="613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360363"/>
            <a:ext cx="6165850" cy="613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0363" y="2160588"/>
            <a:ext cx="4135437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60588"/>
            <a:ext cx="4135438" cy="41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8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2160588"/>
            <a:ext cx="4135437" cy="4337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0588"/>
            <a:ext cx="4135438" cy="4337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Body Colour"/>
          <p:cNvSpPr>
            <a:spLocks noChangeArrowheads="1"/>
          </p:cNvSpPr>
          <p:nvPr/>
        </p:nvSpPr>
        <p:spPr bwMode="auto">
          <a:xfrm>
            <a:off x="0" y="1800225"/>
            <a:ext cx="9144000" cy="5057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034" name="Title Colour"/>
          <p:cNvSpPr>
            <a:spLocks noChangeArrowheads="1"/>
          </p:cNvSpPr>
          <p:nvPr/>
        </p:nvSpPr>
        <p:spPr bwMode="auto">
          <a:xfrm>
            <a:off x="0" y="0"/>
            <a:ext cx="914400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Title Placeholder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60363"/>
            <a:ext cx="84232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2160588"/>
            <a:ext cx="8423275" cy="41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GT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63" y="6420102"/>
            <a:ext cx="9153526" cy="43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pyright"/>
          <p:cNvSpPr txBox="1">
            <a:spLocks noChangeArrowheads="1"/>
          </p:cNvSpPr>
          <p:nvPr/>
        </p:nvSpPr>
        <p:spPr bwMode="auto">
          <a:xfrm>
            <a:off x="285720" y="6572272"/>
            <a:ext cx="24189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dirty="0" smtClean="0">
                <a:solidFill>
                  <a:srgbClr val="777777"/>
                </a:solidFill>
                <a:latin typeface="Arial"/>
              </a:rPr>
              <a:t>© Grant Thornton LLP.  All rights reserved.</a:t>
            </a:r>
            <a:endParaRPr lang="en-GB" sz="1000" dirty="0">
              <a:solidFill>
                <a:srgbClr val="777777"/>
              </a:solidFill>
              <a:latin typeface="Arial"/>
            </a:endParaRPr>
          </a:p>
        </p:txBody>
      </p:sp>
      <p:sp>
        <p:nvSpPr>
          <p:cNvPr id="2" name="FilePathFooter"/>
          <p:cNvSpPr>
            <a:spLocks noGrp="1"/>
          </p:cNvSpPr>
          <p:nvPr>
            <p:ph type="ftr" sz="quarter" idx="3"/>
          </p:nvPr>
        </p:nvSpPr>
        <p:spPr>
          <a:xfrm>
            <a:off x="360045" y="5957888"/>
            <a:ext cx="2895600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rgbClr val="777777"/>
                </a:solidFill>
                <a:latin typeface="Arial"/>
              </a:defRPr>
            </a:lvl1pPr>
          </a:lstStyle>
          <a:p>
            <a:r>
              <a:rPr lang="en-US" dirty="0" smtClean="0"/>
              <a:t>Presentation1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3.png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8.xml"/><Relationship Id="rId6" Type="http://schemas.openxmlformats.org/officeDocument/2006/relationships/diagramData" Target="../diagrams/data2.xml"/><Relationship Id="rId5" Type="http://schemas.openxmlformats.org/officeDocument/2006/relationships/image" Target="../media/image45.png"/><Relationship Id="rId10" Type="http://schemas.microsoft.com/office/2007/relationships/diagramDrawing" Target="../diagrams/drawing2.xml"/><Relationship Id="rId4" Type="http://schemas.openxmlformats.org/officeDocument/2006/relationships/image" Target="../media/image44.png"/><Relationship Id="rId9" Type="http://schemas.openxmlformats.org/officeDocument/2006/relationships/diagramColors" Target="../diagrams/colors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4dx.us.gt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2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4Disciplines of Execution</a:t>
            </a:r>
            <a:br>
              <a:rPr lang="en-US" dirty="0" smtClean="0"/>
            </a:br>
            <a:r>
              <a:rPr lang="en-US" sz="2000" dirty="0" smtClean="0"/>
              <a:t>RLF </a:t>
            </a:r>
            <a:r>
              <a:rPr lang="en-US" sz="2000" dirty="0" smtClean="0"/>
              <a:t>Reconnect Presentation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14 April 2012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34636"/>
            <a:ext cx="2409825" cy="1131658"/>
          </a:xfrm>
          <a:prstGeom prst="round2DiagRect">
            <a:avLst>
              <a:gd name="adj1" fmla="val 16667"/>
              <a:gd name="adj2" fmla="val 0"/>
            </a:avLst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7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1439862"/>
          </a:xfrm>
        </p:spPr>
        <p:txBody>
          <a:bodyPr/>
          <a:lstStyle/>
          <a:p>
            <a:r>
              <a:rPr lang="en-US" dirty="0" smtClean="0"/>
              <a:t>Freedom of Discipline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2819400" y="2922588"/>
            <a:ext cx="5964238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FontTx/>
              <a:buNone/>
            </a:pPr>
            <a:r>
              <a:rPr lang="en-US" sz="2400" dirty="0" smtClean="0"/>
              <a:t>“We must all suffer from one of two pains:  the pain of discipline or the pain of regret.”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sz="2400" dirty="0" smtClean="0"/>
          </a:p>
          <a:p>
            <a:pPr marL="0" indent="0" algn="r">
              <a:buClr>
                <a:schemeClr val="tx1"/>
              </a:buClr>
              <a:buFontTx/>
              <a:buNone/>
            </a:pPr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  <a:t>Jim </a:t>
            </a:r>
            <a:r>
              <a:rPr lang="en-US" sz="1800" dirty="0" err="1" smtClean="0">
                <a:solidFill>
                  <a:schemeClr val="accent6">
                    <a:lumMod val="25000"/>
                  </a:schemeClr>
                </a:solidFill>
              </a:rPr>
              <a:t>Rohn</a:t>
            </a:r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  <a:t>, business philosopher </a:t>
            </a:r>
            <a:b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  <a:t>and consultant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196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0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1439862"/>
          </a:xfrm>
        </p:spPr>
        <p:txBody>
          <a:bodyPr/>
          <a:lstStyle/>
          <a:p>
            <a:r>
              <a:rPr lang="en-US" dirty="0" smtClean="0"/>
              <a:t>Discipline 1 - Focus on the Wildly Important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0363" y="2160588"/>
            <a:ext cx="8423275" cy="419737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The Enemy of the Great is the Good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3276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5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9413" y="5429250"/>
            <a:ext cx="3898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tx1"/>
                </a:solidFill>
              </a:rPr>
              <a:t>which, in turn, creates the results we </a:t>
            </a:r>
            <a:r>
              <a:rPr lang="en-US" sz="2800">
                <a:solidFill>
                  <a:srgbClr val="3A6E8F"/>
                </a:solidFill>
              </a:rPr>
              <a:t>Get</a:t>
            </a:r>
            <a:r>
              <a:rPr lang="en-US" sz="2800" b="0">
                <a:solidFill>
                  <a:schemeClr val="tx1"/>
                </a:solidFill>
              </a:rPr>
              <a:t>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80138" y="5414963"/>
            <a:ext cx="2587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tx1"/>
                </a:solidFill>
              </a:rPr>
              <a:t>determines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what we </a:t>
            </a:r>
            <a:r>
              <a:rPr lang="en-US" sz="2800">
                <a:solidFill>
                  <a:srgbClr val="3A6E8F"/>
                </a:solidFill>
              </a:rPr>
              <a:t>Do</a:t>
            </a:r>
            <a:r>
              <a:rPr lang="en-US" sz="2800" b="0">
                <a:solidFill>
                  <a:schemeClr val="tx1"/>
                </a:solidFill>
              </a:rPr>
              <a:t>. . .</a:t>
            </a:r>
            <a:r>
              <a:rPr lang="en-US" sz="2800">
                <a:solidFill>
                  <a:schemeClr val="tx1"/>
                </a:solidFill>
              </a:rPr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9413" y="255588"/>
            <a:ext cx="3400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How we </a:t>
            </a:r>
            <a:r>
              <a:rPr lang="en-US" sz="2800" dirty="0">
                <a:solidFill>
                  <a:srgbClr val="3A6E8F"/>
                </a:solidFill>
              </a:rPr>
              <a:t>See </a:t>
            </a:r>
            <a:r>
              <a:rPr lang="en-US" sz="2800" b="0" dirty="0">
                <a:solidFill>
                  <a:schemeClr val="tx1"/>
                </a:solidFill>
              </a:rPr>
              <a:t>the world. . 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7" name="Picture 34" descr="See_[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006475"/>
            <a:ext cx="4360863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5" descr="See Do_[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006475"/>
            <a:ext cx="4360863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See Do Get_[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006475"/>
            <a:ext cx="4360863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92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See Do Get_[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820988"/>
            <a:ext cx="2230437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9413" y="255588"/>
            <a:ext cx="8507412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defRPr>
                <a:solidFill>
                  <a:schemeClr val="tx1"/>
                </a:solidFill>
                <a:latin typeface="Arial" charset="0"/>
              </a:defRPr>
            </a:lvl1pPr>
            <a:lvl2pPr marL="796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3A6E8F"/>
                </a:solidFill>
              </a:rPr>
              <a:t>OLD THINKING:</a:t>
            </a:r>
          </a:p>
          <a:p>
            <a:r>
              <a:rPr lang="en-US" sz="2800" b="0"/>
              <a:t>	We can effectively accomplish 6, 8, or even 10        important goals at once. </a:t>
            </a:r>
          </a:p>
          <a:p>
            <a:r>
              <a:rPr lang="en-US" sz="2800">
                <a:solidFill>
                  <a:srgbClr val="3A6E8F"/>
                </a:solidFill>
              </a:rPr>
              <a:t>NEW THINKING:</a:t>
            </a:r>
          </a:p>
          <a:p>
            <a:r>
              <a:rPr lang="en-US" sz="2800" b="0"/>
              <a:t>	We can accomplish only 1, 2, or 3 important goals with excellence.</a:t>
            </a:r>
          </a:p>
          <a:p>
            <a:endParaRPr lang="en-US" sz="2800" b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45138" y="4189413"/>
            <a:ext cx="34417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 b="0"/>
              <a:t>Define your Wildly Important Goals.</a:t>
            </a:r>
          </a:p>
          <a:p>
            <a:pPr>
              <a:buFontTx/>
              <a:buAutoNum type="arabicPeriod"/>
            </a:pPr>
            <a:r>
              <a:rPr lang="en-US" sz="2800" b="0"/>
              <a:t>Define the lag measures for your WIGs.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413" y="5122863"/>
            <a:ext cx="31369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b="0">
                <a:solidFill>
                  <a:schemeClr val="tx1"/>
                </a:solidFill>
              </a:rPr>
              <a:t>Laser focus on your top priorities.</a:t>
            </a: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097088" y="2900363"/>
            <a:ext cx="1725612" cy="565150"/>
            <a:chOff x="1407" y="1968"/>
            <a:chExt cx="1087" cy="356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07" y="1968"/>
              <a:ext cx="0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409" y="2324"/>
              <a:ext cx="10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647825" y="4697413"/>
            <a:ext cx="2441575" cy="433387"/>
            <a:chOff x="1064" y="3143"/>
            <a:chExt cx="1538" cy="273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065" y="3143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064" y="3143"/>
              <a:ext cx="15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5321300" y="3759200"/>
            <a:ext cx="1593850" cy="381000"/>
            <a:chOff x="3378" y="2552"/>
            <a:chExt cx="1004" cy="240"/>
          </a:xfrm>
        </p:grpSpPr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378" y="2552"/>
              <a:ext cx="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382" y="2555"/>
              <a:ext cx="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851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39775" y="3744913"/>
            <a:ext cx="3989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 dirty="0" smtClean="0">
                <a:solidFill>
                  <a:schemeClr val="tx1"/>
                </a:solidFill>
              </a:rPr>
              <a:t>Land One at a Time</a:t>
            </a:r>
            <a:endParaRPr lang="en-US" sz="3200" b="0" i="1" dirty="0">
              <a:solidFill>
                <a:schemeClr val="tx1"/>
              </a:solidFill>
            </a:endParaRPr>
          </a:p>
        </p:txBody>
      </p:sp>
      <p:pic>
        <p:nvPicPr>
          <p:cNvPr id="10" name="Picture 12" descr="dreamstimeweb_698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54263"/>
            <a:ext cx="3513137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50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Wildly Important Goals (WIGs)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What is an important goal?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A goal with significant consequence and value.</a:t>
            </a:r>
            <a:br>
              <a:rPr lang="en-US" dirty="0"/>
            </a:b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What is a Wildly Important Goal?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A goal that makes all the difference. Failure </a:t>
            </a:r>
            <a:br>
              <a:rPr lang="en-US" dirty="0"/>
            </a:br>
            <a:r>
              <a:rPr lang="en-US" dirty="0"/>
              <a:t>to achieve this goal renders any other achievements inconsequential</a:t>
            </a:r>
            <a:r>
              <a:rPr lang="en-US" dirty="0" smtClean="0"/>
              <a:t>.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Called a Lag Measure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36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and Group Exercise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As a group, brainstorm a list of candidate WIGs for your team.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Run these through the </a:t>
            </a:r>
            <a:br>
              <a:rPr lang="en-US" dirty="0" smtClean="0"/>
            </a:br>
            <a:r>
              <a:rPr lang="en-US" dirty="0" smtClean="0"/>
              <a:t>importance sheet,</a:t>
            </a:r>
            <a:br>
              <a:rPr lang="en-US" dirty="0" smtClean="0"/>
            </a:br>
            <a:r>
              <a:rPr lang="en-US" dirty="0" smtClean="0"/>
              <a:t>rating each goal on a </a:t>
            </a:r>
            <a:br>
              <a:rPr lang="en-US" dirty="0" smtClean="0"/>
            </a:br>
            <a:r>
              <a:rPr lang="en-US" dirty="0" smtClean="0"/>
              <a:t>scale of -1 to 4.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Total the scores.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Do a gut check and </a:t>
            </a:r>
            <a:br>
              <a:rPr lang="en-US" dirty="0" smtClean="0"/>
            </a:br>
            <a:r>
              <a:rPr lang="en-US" dirty="0" smtClean="0"/>
              <a:t>choose candidate WIGs.</a:t>
            </a:r>
            <a:endParaRPr lang="en-US" dirty="0"/>
          </a:p>
        </p:txBody>
      </p:sp>
      <p:pic>
        <p:nvPicPr>
          <p:cNvPr id="6" name="Picture 27" descr="ImportanceScreenLt[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58655"/>
            <a:ext cx="4268824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7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Lag Measure?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160588"/>
            <a:ext cx="8153400" cy="41973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lag measure tells you if you have achieved your goal.</a:t>
            </a:r>
          </a:p>
          <a:p>
            <a:pPr marL="0" indent="0"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altLang="ja-JP" dirty="0">
                <a:ea typeface="ＭＳ Ｐゴシック" pitchFamily="1" charset="-128"/>
              </a:rPr>
              <a:t>From </a:t>
            </a:r>
            <a:r>
              <a:rPr lang="en-US" altLang="ja-JP" b="1" dirty="0">
                <a:solidFill>
                  <a:srgbClr val="7030A0"/>
                </a:solidFill>
                <a:ea typeface="ＭＳ Ｐゴシック" pitchFamily="1" charset="-128"/>
              </a:rPr>
              <a:t>X</a:t>
            </a:r>
            <a:r>
              <a:rPr lang="en-US" altLang="ja-JP" dirty="0">
                <a:ea typeface="ＭＳ Ｐゴシック" pitchFamily="1" charset="-128"/>
              </a:rPr>
              <a:t> to </a:t>
            </a:r>
            <a:r>
              <a:rPr lang="en-US" altLang="ja-JP" b="1" dirty="0">
                <a:solidFill>
                  <a:srgbClr val="7030A0"/>
                </a:solidFill>
                <a:ea typeface="ＭＳ Ｐゴシック" pitchFamily="1" charset="-128"/>
              </a:rPr>
              <a:t>Y</a:t>
            </a:r>
            <a:r>
              <a:rPr lang="en-US" altLang="ja-JP" dirty="0">
                <a:ea typeface="ＭＳ Ｐゴシック" pitchFamily="1" charset="-128"/>
              </a:rPr>
              <a:t> by </a:t>
            </a:r>
            <a:r>
              <a:rPr lang="en-US" altLang="ja-JP" b="1" dirty="0">
                <a:solidFill>
                  <a:srgbClr val="7030A0"/>
                </a:solidFill>
                <a:ea typeface="ＭＳ Ｐゴシック" pitchFamily="1" charset="-128"/>
              </a:rPr>
              <a:t>When</a:t>
            </a:r>
          </a:p>
          <a:p>
            <a:pPr marL="0" indent="0">
              <a:buNone/>
            </a:pPr>
            <a:r>
              <a:rPr lang="en-US" dirty="0"/>
              <a:t>A lag measure consists of:</a:t>
            </a:r>
          </a:p>
          <a:p>
            <a:pPr lvl="1"/>
            <a:r>
              <a:rPr lang="en-US" dirty="0"/>
              <a:t>Performance gap: from </a:t>
            </a:r>
            <a:r>
              <a:rPr lang="en-US" b="1" dirty="0">
                <a:solidFill>
                  <a:srgbClr val="7030A0"/>
                </a:solidFill>
              </a:rPr>
              <a:t>X</a:t>
            </a:r>
            <a:r>
              <a:rPr lang="en-US" dirty="0"/>
              <a:t> to </a:t>
            </a:r>
            <a:r>
              <a:rPr lang="en-US" b="1" dirty="0" smtClean="0">
                <a:solidFill>
                  <a:srgbClr val="7030A0"/>
                </a:solidFill>
              </a:rPr>
              <a:t>Y</a:t>
            </a:r>
            <a:endParaRPr lang="en-US" b="1" dirty="0"/>
          </a:p>
          <a:p>
            <a:pPr lvl="1"/>
            <a:r>
              <a:rPr lang="en-US" dirty="0"/>
              <a:t>Gap-closure timeframe: by </a:t>
            </a:r>
            <a:r>
              <a:rPr lang="en-US" b="1" dirty="0" smtClean="0">
                <a:solidFill>
                  <a:srgbClr val="7030A0"/>
                </a:solidFill>
              </a:rPr>
              <a:t>When</a:t>
            </a: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22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and Group Exercise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Brainstorm your top 3 personal, operational or leadership goals.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Fill out the lag-measure </a:t>
            </a:r>
            <a:br>
              <a:rPr lang="en-US" dirty="0" smtClean="0"/>
            </a:br>
            <a:r>
              <a:rPr lang="en-US" dirty="0" smtClean="0"/>
              <a:t>builder for each.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Determine measure ranks.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We will discuss this as a </a:t>
            </a:r>
            <a:br>
              <a:rPr lang="en-US" dirty="0" smtClean="0"/>
            </a:br>
            <a:r>
              <a:rPr lang="en-US" dirty="0" smtClean="0"/>
              <a:t>group and you can then </a:t>
            </a:r>
            <a:br>
              <a:rPr lang="en-US" dirty="0" smtClean="0"/>
            </a:br>
            <a:r>
              <a:rPr lang="en-US" dirty="0" smtClean="0"/>
              <a:t>choose your WIG(s).</a:t>
            </a:r>
            <a:endParaRPr lang="en-US" dirty="0"/>
          </a:p>
        </p:txBody>
      </p:sp>
      <p:pic>
        <p:nvPicPr>
          <p:cNvPr id="7" name="Picture 18" descr="LAGMeasureBldrFilledLt[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15" y="2895600"/>
            <a:ext cx="3780499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7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and Group </a:t>
            </a:r>
            <a:r>
              <a:rPr lang="en-US" dirty="0" smtClean="0"/>
              <a:t>Exercise (cont.)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Once your WIGs have prioritized Lags associated with them, fill out the WIG</a:t>
            </a:r>
            <a:br>
              <a:rPr lang="en-US" dirty="0" smtClean="0"/>
            </a:br>
            <a:r>
              <a:rPr lang="en-US" dirty="0" smtClean="0"/>
              <a:t>flowchart for each.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In the left-hand box, insert</a:t>
            </a:r>
            <a:br>
              <a:rPr lang="en-US" dirty="0" smtClean="0"/>
            </a:br>
            <a:r>
              <a:rPr lang="en-US" dirty="0" smtClean="0"/>
              <a:t>the appropriate WIG.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In the right-hand boxes,</a:t>
            </a:r>
            <a:br>
              <a:rPr lang="en-US" dirty="0" smtClean="0"/>
            </a:br>
            <a:r>
              <a:rPr lang="en-US" dirty="0" smtClean="0"/>
              <a:t>insert any supporting </a:t>
            </a:r>
            <a:br>
              <a:rPr lang="en-US" dirty="0" smtClean="0"/>
            </a:br>
            <a:r>
              <a:rPr lang="en-US" dirty="0" smtClean="0"/>
              <a:t>WIGs and lag measures.</a:t>
            </a:r>
            <a:endParaRPr lang="en-US" dirty="0"/>
          </a:p>
        </p:txBody>
      </p:sp>
      <p:pic>
        <p:nvPicPr>
          <p:cNvPr id="6" name="Picture 10" descr="WIGandLagMeasureEmptyLt[r2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78924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3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Greatness</a:t>
            </a:r>
          </a:p>
        </p:txBody>
      </p:sp>
      <p:pic>
        <p:nvPicPr>
          <p:cNvPr id="1864741" name="Picture 37" descr="4Dis_OrgGreatnessOL_[v9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57" y="2066924"/>
            <a:ext cx="4757703" cy="43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742" name="Picture 38" descr="4Dis_OrgGreatnessOL_[v9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40" r="69205"/>
          <a:stretch>
            <a:fillRect/>
          </a:stretch>
        </p:blipFill>
        <p:spPr bwMode="auto">
          <a:xfrm>
            <a:off x="1371600" y="4126614"/>
            <a:ext cx="2728309" cy="21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743" name="Picture 39" descr="4Dis_OrgGreatnessOL_[v9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6" t="73770" r="34030"/>
          <a:stretch>
            <a:fillRect/>
          </a:stretch>
        </p:blipFill>
        <p:spPr bwMode="auto">
          <a:xfrm>
            <a:off x="3168403" y="4129007"/>
            <a:ext cx="2774703" cy="21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744" name="Picture 40" descr="4Dis_OrgGreatnessOL_[v9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5" t="73770"/>
          <a:stretch>
            <a:fillRect/>
          </a:stretch>
        </p:blipFill>
        <p:spPr bwMode="auto">
          <a:xfrm>
            <a:off x="4743781" y="4144254"/>
            <a:ext cx="2723819" cy="21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4746" name="Picture 42" descr="4Dis_OrgGreatnessOL_[v9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4" r="15239" b="46336"/>
          <a:stretch>
            <a:fillRect/>
          </a:stretch>
        </p:blipFill>
        <p:spPr bwMode="auto">
          <a:xfrm>
            <a:off x="2112221" y="1886735"/>
            <a:ext cx="4524232" cy="31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9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6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6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Check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would it mean to me if I achieved these WIGs?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committed am I in achieving these WIGs?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53717"/>
            <a:ext cx="1685216" cy="150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03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1439862"/>
          </a:xfrm>
        </p:spPr>
        <p:txBody>
          <a:bodyPr/>
          <a:lstStyle/>
          <a:p>
            <a:r>
              <a:rPr lang="en-US" dirty="0" smtClean="0"/>
              <a:t>Discipline 2 - Act on the Lead Measures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0363" y="2160588"/>
            <a:ext cx="8423275" cy="419737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80% of </a:t>
            </a:r>
            <a:r>
              <a:rPr lang="en-US" dirty="0"/>
              <a:t>results come from </a:t>
            </a:r>
            <a:r>
              <a:rPr lang="en-US" dirty="0" smtClean="0"/>
              <a:t>20% </a:t>
            </a:r>
            <a:r>
              <a:rPr lang="en-US" dirty="0"/>
              <a:t>of activities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238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027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0" descr="See Do Get_[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684463"/>
            <a:ext cx="2230437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04800" y="119063"/>
            <a:ext cx="851852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3A6E8F"/>
                </a:solidFill>
              </a:rPr>
              <a:t>OLD THINKING:</a:t>
            </a:r>
          </a:p>
          <a:p>
            <a:r>
              <a:rPr lang="en-US" sz="2800" b="0"/>
              <a:t>	Watch the lag measures and work hard to 	achieve the WIGs.</a:t>
            </a:r>
          </a:p>
          <a:p>
            <a:r>
              <a:rPr lang="en-US" sz="2800">
                <a:solidFill>
                  <a:srgbClr val="3A6E8F"/>
                </a:solidFill>
              </a:rPr>
              <a:t>NEW THINKING:</a:t>
            </a:r>
          </a:p>
          <a:p>
            <a:r>
              <a:rPr lang="en-US" sz="2800" b="0"/>
              <a:t>	Act on the lead measures as the best predictors 	of achieving the WIGs.</a:t>
            </a:r>
            <a:endParaRPr lang="en-US" sz="2800"/>
          </a:p>
          <a:p>
            <a:endParaRPr lang="en-US" sz="2800" b="0"/>
          </a:p>
          <a:p>
            <a:endParaRPr lang="en-US" b="0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557837" y="3395663"/>
            <a:ext cx="338772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200" dirty="0">
              <a:solidFill>
                <a:srgbClr val="3A6E8F"/>
              </a:solidFill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800" b="0" dirty="0"/>
              <a:t>Analyze and identify the 80/20 activities.</a:t>
            </a:r>
          </a:p>
          <a:p>
            <a:pPr>
              <a:lnSpc>
                <a:spcPct val="80000"/>
              </a:lnSpc>
              <a:spcBef>
                <a:spcPct val="45000"/>
              </a:spcBef>
              <a:buFontTx/>
              <a:buAutoNum type="arabicPeriod"/>
            </a:pPr>
            <a:r>
              <a:rPr lang="en-US" sz="2800" b="0" dirty="0"/>
              <a:t>Build lead measures that are predictive and </a:t>
            </a:r>
            <a:r>
              <a:rPr lang="en-US" sz="2800" b="0" dirty="0" err="1"/>
              <a:t>influenceable</a:t>
            </a:r>
            <a:r>
              <a:rPr lang="en-US" sz="2800" b="0" dirty="0"/>
              <a:t>.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04800" y="4976813"/>
            <a:ext cx="40830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b="0">
                <a:solidFill>
                  <a:schemeClr val="tx1"/>
                </a:solidFill>
              </a:rPr>
              <a:t>Clear understanding of what to do to achieve your WIGs.</a:t>
            </a: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2135187" y="2755900"/>
            <a:ext cx="1725613" cy="565150"/>
            <a:chOff x="1407" y="1968"/>
            <a:chExt cx="1087" cy="356"/>
          </a:xfrm>
        </p:grpSpPr>
        <p:sp>
          <p:nvSpPr>
            <p:cNvPr id="11" name="Line 61"/>
            <p:cNvSpPr>
              <a:spLocks noChangeShapeType="1"/>
            </p:cNvSpPr>
            <p:nvPr/>
          </p:nvSpPr>
          <p:spPr bwMode="auto">
            <a:xfrm>
              <a:off x="1407" y="1968"/>
              <a:ext cx="0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2"/>
            <p:cNvSpPr>
              <a:spLocks noChangeShapeType="1"/>
            </p:cNvSpPr>
            <p:nvPr/>
          </p:nvSpPr>
          <p:spPr bwMode="auto">
            <a:xfrm>
              <a:off x="1409" y="2324"/>
              <a:ext cx="10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1528762" y="4581525"/>
            <a:ext cx="2441575" cy="433388"/>
            <a:chOff x="1064" y="3143"/>
            <a:chExt cx="1538" cy="273"/>
          </a:xfrm>
        </p:grpSpPr>
        <p:sp>
          <p:nvSpPr>
            <p:cNvPr id="14" name="Line 64"/>
            <p:cNvSpPr>
              <a:spLocks noChangeShapeType="1"/>
            </p:cNvSpPr>
            <p:nvPr/>
          </p:nvSpPr>
          <p:spPr bwMode="auto">
            <a:xfrm>
              <a:off x="1065" y="3143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5"/>
            <p:cNvSpPr>
              <a:spLocks noChangeShapeType="1"/>
            </p:cNvSpPr>
            <p:nvPr/>
          </p:nvSpPr>
          <p:spPr bwMode="auto">
            <a:xfrm>
              <a:off x="1064" y="3143"/>
              <a:ext cx="15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5257800" y="3352800"/>
            <a:ext cx="1593850" cy="381000"/>
            <a:chOff x="3378" y="2552"/>
            <a:chExt cx="1004" cy="240"/>
          </a:xfrm>
        </p:grpSpPr>
        <p:sp>
          <p:nvSpPr>
            <p:cNvPr id="17" name="Line 67"/>
            <p:cNvSpPr>
              <a:spLocks noChangeShapeType="1"/>
            </p:cNvSpPr>
            <p:nvPr/>
          </p:nvSpPr>
          <p:spPr bwMode="auto">
            <a:xfrm>
              <a:off x="3378" y="2552"/>
              <a:ext cx="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8"/>
            <p:cNvSpPr>
              <a:spLocks noChangeShapeType="1"/>
            </p:cNvSpPr>
            <p:nvPr/>
          </p:nvSpPr>
          <p:spPr bwMode="auto">
            <a:xfrm>
              <a:off x="4382" y="2555"/>
              <a:ext cx="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4603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1439862"/>
          </a:xfrm>
        </p:spPr>
        <p:txBody>
          <a:bodyPr/>
          <a:lstStyle/>
          <a:p>
            <a:r>
              <a:rPr lang="en-US" dirty="0" smtClean="0"/>
              <a:t>The 80/20 Rule</a:t>
            </a:r>
            <a:endParaRPr lang="en-US" dirty="0"/>
          </a:p>
        </p:txBody>
      </p:sp>
      <p:pic>
        <p:nvPicPr>
          <p:cNvPr id="6" name="Picture 14" descr="80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505450" cy="40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17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1439862"/>
          </a:xfrm>
        </p:spPr>
        <p:txBody>
          <a:bodyPr/>
          <a:lstStyle/>
          <a:p>
            <a:r>
              <a:rPr lang="en-US" dirty="0" smtClean="0"/>
              <a:t>Analyze and Identify the 80/20 Activities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0363" y="2160588"/>
            <a:ext cx="8423275" cy="4197370"/>
          </a:xfrm>
        </p:spPr>
        <p:txBody>
          <a:bodyPr/>
          <a:lstStyle/>
          <a:p>
            <a:r>
              <a:rPr lang="en-US" dirty="0"/>
              <a:t>BARRIERS</a:t>
            </a:r>
          </a:p>
          <a:p>
            <a:pPr lvl="1"/>
            <a:r>
              <a:rPr lang="en-US" dirty="0"/>
              <a:t>What obstacles could hinder us from achieving the WIG?</a:t>
            </a:r>
          </a:p>
          <a:p>
            <a:r>
              <a:rPr lang="en-US" dirty="0"/>
              <a:t>POCKETS OF EXCELLENCE</a:t>
            </a:r>
          </a:p>
          <a:p>
            <a:pPr lvl="1"/>
            <a:r>
              <a:rPr lang="en-US" dirty="0"/>
              <a:t>What do the best performers do differently?</a:t>
            </a:r>
          </a:p>
          <a:p>
            <a:r>
              <a:rPr lang="en-US" dirty="0"/>
              <a:t>BRILLIANT &amp; CREATIVE</a:t>
            </a:r>
          </a:p>
          <a:p>
            <a:pPr lvl="1"/>
            <a:r>
              <a:rPr lang="en-US" dirty="0"/>
              <a:t>What haven’t we thought of that could make all the difference?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8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1439862"/>
          </a:xfrm>
        </p:spPr>
        <p:txBody>
          <a:bodyPr/>
          <a:lstStyle/>
          <a:p>
            <a:r>
              <a:rPr lang="en-US" dirty="0" smtClean="0"/>
              <a:t>Individual and Group Activity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0363" y="2160588"/>
            <a:ext cx="8423275" cy="4197370"/>
          </a:xfrm>
        </p:spPr>
        <p:txBody>
          <a:bodyPr/>
          <a:lstStyle/>
          <a:p>
            <a:r>
              <a:rPr lang="en-US" dirty="0" smtClean="0"/>
              <a:t>Insert the each WIG into the 80/20 Activity Analyzer.</a:t>
            </a:r>
          </a:p>
          <a:p>
            <a:r>
              <a:rPr lang="en-US" dirty="0" smtClean="0"/>
              <a:t>Brainstorm under the</a:t>
            </a:r>
            <a:br>
              <a:rPr lang="en-US" dirty="0" smtClean="0"/>
            </a:br>
            <a:r>
              <a:rPr lang="en-US" dirty="0" smtClean="0"/>
              <a:t>appropriate headings.</a:t>
            </a:r>
          </a:p>
          <a:p>
            <a:r>
              <a:rPr lang="en-US" dirty="0" smtClean="0"/>
              <a:t>Circle the one to three</a:t>
            </a:r>
            <a:br>
              <a:rPr lang="en-US" dirty="0" smtClean="0"/>
            </a:br>
            <a:r>
              <a:rPr lang="en-US" dirty="0" smtClean="0"/>
              <a:t>activities (overall) that</a:t>
            </a:r>
            <a:br>
              <a:rPr lang="en-US" dirty="0" smtClean="0"/>
            </a:br>
            <a:r>
              <a:rPr lang="en-US" dirty="0" smtClean="0"/>
              <a:t>will have the most impact</a:t>
            </a:r>
            <a:br>
              <a:rPr lang="en-US" dirty="0" smtClean="0"/>
            </a:br>
            <a:r>
              <a:rPr lang="en-US" dirty="0" smtClean="0"/>
              <a:t>on overcoming barriers</a:t>
            </a:r>
            <a:br>
              <a:rPr lang="en-US" dirty="0" smtClean="0"/>
            </a:br>
            <a:r>
              <a:rPr lang="en-US" dirty="0" smtClean="0"/>
              <a:t>and achieving the goal.</a:t>
            </a: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6" name="Picture 19" descr="8020ActAnalFilled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86425"/>
            <a:ext cx="3988067" cy="3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6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1439862"/>
          </a:xfrm>
        </p:spPr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8200" y="3744913"/>
            <a:ext cx="3844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>
                <a:solidFill>
                  <a:schemeClr val="tx1"/>
                </a:solidFill>
              </a:rPr>
              <a:t>Lead Measures</a:t>
            </a:r>
          </a:p>
        </p:txBody>
      </p:sp>
      <p:pic>
        <p:nvPicPr>
          <p:cNvPr id="7" name="Picture 6" descr="dreamstimeweb_698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354263"/>
            <a:ext cx="3513137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14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Lead Measure?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forecasted steps or “mini-goals” that define what we can do to assure we achieve our </a:t>
            </a:r>
            <a:r>
              <a:rPr lang="en-US" sz="2400" dirty="0" smtClean="0"/>
              <a:t>WIGs</a:t>
            </a:r>
          </a:p>
          <a:p>
            <a:pPr marL="342900" lvl="1" indent="-342900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Predictors of goal achievement</a:t>
            </a:r>
          </a:p>
          <a:p>
            <a:pPr marL="342900" lvl="1" indent="-342900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Vs. Lag Measures</a:t>
            </a:r>
          </a:p>
          <a:p>
            <a:pPr marL="742950" lvl="2" indent="-342900">
              <a:buClr>
                <a:schemeClr val="tx1"/>
              </a:buClr>
            </a:pPr>
            <a:r>
              <a:rPr lang="en-US" sz="2400" dirty="0" smtClean="0"/>
              <a:t>Easier to influence</a:t>
            </a:r>
          </a:p>
          <a:p>
            <a:pPr marL="742950" lvl="2" indent="-342900">
              <a:buClr>
                <a:schemeClr val="tx1"/>
              </a:buClr>
            </a:pPr>
            <a:r>
              <a:rPr lang="en-US" sz="2400" dirty="0" smtClean="0"/>
              <a:t>Harder to Measure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971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2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</a:t>
            </a:r>
            <a:r>
              <a:rPr lang="en-US" dirty="0" smtClean="0"/>
              <a:t>and Group Exercise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Write down your 3 newly defined WIGs on the Lead-Measure Builder.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Fill </a:t>
            </a:r>
            <a:r>
              <a:rPr lang="en-US" dirty="0"/>
              <a:t>out the </a:t>
            </a:r>
            <a:r>
              <a:rPr lang="en-US" dirty="0" smtClean="0"/>
              <a:t>Lead-Measure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Builder for each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Rank candidate activities</a:t>
            </a:r>
            <a:br>
              <a:rPr lang="en-US" dirty="0" smtClean="0"/>
            </a:br>
            <a:r>
              <a:rPr lang="en-US" dirty="0" smtClean="0"/>
              <a:t>in order of impact.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We </a:t>
            </a:r>
            <a:r>
              <a:rPr lang="en-US" dirty="0"/>
              <a:t>will discuss this as a </a:t>
            </a:r>
            <a:br>
              <a:rPr lang="en-US" dirty="0"/>
            </a:br>
            <a:r>
              <a:rPr lang="en-US" dirty="0"/>
              <a:t>group and you can then </a:t>
            </a:r>
            <a:br>
              <a:rPr lang="en-US" dirty="0"/>
            </a:br>
            <a:r>
              <a:rPr lang="en-US" dirty="0"/>
              <a:t>choose your </a:t>
            </a:r>
            <a:r>
              <a:rPr lang="en-US" dirty="0" smtClean="0"/>
              <a:t>Leads(s</a:t>
            </a:r>
            <a:r>
              <a:rPr lang="en-US" dirty="0"/>
              <a:t>).</a:t>
            </a:r>
          </a:p>
        </p:txBody>
      </p:sp>
      <p:pic>
        <p:nvPicPr>
          <p:cNvPr id="5" name="Picture 17" descr="LeadMeasBldrFilledLt[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90" y="2895600"/>
            <a:ext cx="3991310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88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</a:t>
            </a:r>
            <a:r>
              <a:rPr lang="en-US" dirty="0" smtClean="0"/>
              <a:t>and Group </a:t>
            </a:r>
            <a:r>
              <a:rPr lang="en-US" dirty="0" smtClean="0"/>
              <a:t>Exercise (cont.)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Insert your new Lead </a:t>
            </a:r>
            <a:br>
              <a:rPr lang="en-US" dirty="0" smtClean="0"/>
            </a:br>
            <a:r>
              <a:rPr lang="en-US" dirty="0" smtClean="0"/>
              <a:t>Measures (based on </a:t>
            </a:r>
            <a:br>
              <a:rPr lang="en-US" dirty="0" smtClean="0"/>
            </a:br>
            <a:r>
              <a:rPr lang="en-US" dirty="0" smtClean="0"/>
              <a:t>rank)for each WIG </a:t>
            </a:r>
            <a:br>
              <a:rPr lang="en-US" dirty="0" smtClean="0"/>
            </a:br>
            <a:r>
              <a:rPr lang="en-US" dirty="0" smtClean="0"/>
              <a:t>into the WIG flowchart</a:t>
            </a:r>
            <a:br>
              <a:rPr lang="en-US" dirty="0" smtClean="0"/>
            </a:br>
            <a:r>
              <a:rPr lang="en-US" dirty="0" smtClean="0"/>
              <a:t>using the boxes on the </a:t>
            </a:r>
            <a:br>
              <a:rPr lang="en-US" dirty="0" smtClean="0"/>
            </a:br>
            <a:r>
              <a:rPr lang="en-US" dirty="0" smtClean="0"/>
              <a:t>far right.</a:t>
            </a:r>
          </a:p>
        </p:txBody>
      </p:sp>
      <p:pic>
        <p:nvPicPr>
          <p:cNvPr id="6" name="Picture 49" descr="WIGandLAGLgEmptyLt[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93403"/>
            <a:ext cx="3910012" cy="405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0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Results Come From?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3397092"/>
              </p:ext>
            </p:extLst>
          </p:nvPr>
        </p:nvGraphicFramePr>
        <p:xfrm>
          <a:off x="13716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4" y="2286000"/>
            <a:ext cx="66807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2" y="3657600"/>
            <a:ext cx="800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7" y="4800600"/>
            <a:ext cx="82911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743325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74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Check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338138">
              <a:lnSpc>
                <a:spcPct val="90000"/>
              </a:lnSpc>
            </a:pPr>
            <a:r>
              <a:rPr lang="en-US" dirty="0"/>
              <a:t>Are we completely convinced that these lead measures are the most predictive and </a:t>
            </a:r>
            <a:r>
              <a:rPr lang="en-US" dirty="0" err="1"/>
              <a:t>influenceable</a:t>
            </a:r>
            <a:r>
              <a:rPr lang="en-US" dirty="0"/>
              <a:t> of the goal?</a:t>
            </a:r>
            <a:br>
              <a:rPr lang="en-US" dirty="0"/>
            </a:br>
            <a:endParaRPr lang="en-US" dirty="0"/>
          </a:p>
          <a:p>
            <a:pPr marL="400050" indent="-338138">
              <a:lnSpc>
                <a:spcPct val="90000"/>
              </a:lnSpc>
            </a:pPr>
            <a:r>
              <a:rPr lang="en-US" dirty="0"/>
              <a:t>How will this new understanding of lead measures affect how we operate day to day?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53717"/>
            <a:ext cx="1685216" cy="150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042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1439862"/>
          </a:xfrm>
        </p:spPr>
        <p:txBody>
          <a:bodyPr/>
          <a:lstStyle/>
          <a:p>
            <a:r>
              <a:rPr lang="en-US" dirty="0" smtClean="0"/>
              <a:t>Discipline 3 – Keep a Compelling Scoreboard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0363" y="2160588"/>
            <a:ext cx="8423275" cy="419737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People play differently when they’re keeping </a:t>
            </a:r>
            <a:r>
              <a:rPr lang="en-US" dirty="0" smtClean="0"/>
              <a:t>score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32861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06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See Do Get_[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463800"/>
            <a:ext cx="2230437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79413" y="255588"/>
            <a:ext cx="8496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3A6E8F"/>
                </a:solidFill>
              </a:rPr>
              <a:t>OLD THINKING:</a:t>
            </a:r>
          </a:p>
          <a:p>
            <a:r>
              <a:rPr lang="en-US" sz="2800" b="0"/>
              <a:t>	Everybody knows how we’re doing on our goals.</a:t>
            </a:r>
          </a:p>
          <a:p>
            <a:r>
              <a:rPr lang="en-US" sz="2800">
                <a:solidFill>
                  <a:srgbClr val="3A6E8F"/>
                </a:solidFill>
              </a:rPr>
              <a:t>NEW THINKING:</a:t>
            </a:r>
          </a:p>
          <a:p>
            <a:r>
              <a:rPr lang="en-US" sz="2800" b="0"/>
              <a:t>	We’re only serious about our goals when we start 	keeping score.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873750" y="3738563"/>
            <a:ext cx="3141663" cy="2728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 b="0"/>
              <a:t>Build a compelling team scoreboard.</a:t>
            </a:r>
          </a:p>
          <a:p>
            <a:pPr>
              <a:buFontTx/>
              <a:buAutoNum type="arabicPeriod"/>
            </a:pPr>
            <a:r>
              <a:rPr lang="en-US" sz="2800" b="0"/>
              <a:t>Institute regular scoreboard updates.</a:t>
            </a:r>
          </a:p>
          <a:p>
            <a:pPr>
              <a:spcBef>
                <a:spcPct val="45000"/>
              </a:spcBef>
              <a:buFontTx/>
              <a:buAutoNum type="arabicPeriod"/>
            </a:pPr>
            <a:endParaRPr lang="en-US" sz="2800" b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79413" y="4757738"/>
            <a:ext cx="30575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b="0">
                <a:solidFill>
                  <a:schemeClr val="tx1"/>
                </a:solidFill>
              </a:rPr>
              <a:t>High motivation and quick course correction.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295525" y="2462213"/>
            <a:ext cx="1725613" cy="565150"/>
            <a:chOff x="1407" y="1968"/>
            <a:chExt cx="1087" cy="356"/>
          </a:xfrm>
        </p:grpSpPr>
        <p:sp>
          <p:nvSpPr>
            <p:cNvPr id="9" name="Line 44"/>
            <p:cNvSpPr>
              <a:spLocks noChangeShapeType="1"/>
            </p:cNvSpPr>
            <p:nvPr/>
          </p:nvSpPr>
          <p:spPr bwMode="auto">
            <a:xfrm>
              <a:off x="1407" y="1968"/>
              <a:ext cx="0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>
              <a:off x="1409" y="2324"/>
              <a:ext cx="10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1646238" y="4359275"/>
            <a:ext cx="2441575" cy="433388"/>
            <a:chOff x="1064" y="3143"/>
            <a:chExt cx="1538" cy="273"/>
          </a:xfrm>
        </p:grpSpPr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1065" y="3143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48"/>
            <p:cNvSpPr>
              <a:spLocks noChangeShapeType="1"/>
            </p:cNvSpPr>
            <p:nvPr/>
          </p:nvSpPr>
          <p:spPr bwMode="auto">
            <a:xfrm>
              <a:off x="1064" y="3143"/>
              <a:ext cx="15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5318125" y="3327400"/>
            <a:ext cx="1866900" cy="446088"/>
            <a:chOff x="3378" y="2552"/>
            <a:chExt cx="1004" cy="240"/>
          </a:xfrm>
        </p:grpSpPr>
        <p:sp>
          <p:nvSpPr>
            <p:cNvPr id="15" name="Line 50"/>
            <p:cNvSpPr>
              <a:spLocks noChangeShapeType="1"/>
            </p:cNvSpPr>
            <p:nvPr/>
          </p:nvSpPr>
          <p:spPr bwMode="auto">
            <a:xfrm>
              <a:off x="3378" y="2552"/>
              <a:ext cx="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1"/>
            <p:cNvSpPr>
              <a:spLocks noChangeShapeType="1"/>
            </p:cNvSpPr>
            <p:nvPr/>
          </p:nvSpPr>
          <p:spPr bwMode="auto">
            <a:xfrm>
              <a:off x="4382" y="2555"/>
              <a:ext cx="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1044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Scoreboard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2819400" y="2998788"/>
            <a:ext cx="596423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FontTx/>
              <a:buNone/>
            </a:pPr>
            <a:r>
              <a:rPr lang="en-US" sz="2400" dirty="0" smtClean="0"/>
              <a:t>“The fundamental purpose of a scoreboard is to motivate the players to win.”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sz="2400" dirty="0" smtClean="0"/>
          </a:p>
          <a:p>
            <a:pPr marL="0" indent="0" algn="r">
              <a:buClr>
                <a:schemeClr val="tx1"/>
              </a:buClr>
              <a:buFontTx/>
              <a:buNone/>
            </a:pPr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  <a:t>Jim Stuart</a:t>
            </a:r>
            <a:endParaRPr lang="en-US" sz="2000" dirty="0"/>
          </a:p>
        </p:txBody>
      </p:sp>
      <p:pic>
        <p:nvPicPr>
          <p:cNvPr id="7" name="Picture 7" descr="JimStua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1892300" cy="29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49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77875" y="3744913"/>
            <a:ext cx="3722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>
                <a:solidFill>
                  <a:schemeClr val="tx1"/>
                </a:solidFill>
              </a:rPr>
              <a:t>The Dashboard</a:t>
            </a:r>
          </a:p>
        </p:txBody>
      </p:sp>
      <p:pic>
        <p:nvPicPr>
          <p:cNvPr id="5" name="Picture 11" descr="dreamstimeweb_698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354263"/>
            <a:ext cx="3513137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Scoreboards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</a:rPr>
              <a:t>Motivating.</a:t>
            </a:r>
            <a:r>
              <a:rPr lang="en-US" sz="2400" dirty="0"/>
              <a:t> Can we tell if we are winning; that is, where we are and where we should be?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Simple.</a:t>
            </a:r>
            <a:r>
              <a:rPr lang="en-US" sz="2400" dirty="0"/>
              <a:t> Can we tell within 5 seconds if we are winning?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Updateable.</a:t>
            </a:r>
            <a:r>
              <a:rPr lang="en-US" sz="2400" dirty="0"/>
              <a:t> Can we update it easily?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Complete. </a:t>
            </a:r>
            <a:r>
              <a:rPr lang="en-US" sz="2400" dirty="0"/>
              <a:t>Can we see both lead and lag measures?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Accessible.</a:t>
            </a:r>
            <a:r>
              <a:rPr lang="en-US" sz="2400" dirty="0"/>
              <a:t> Can the whole team see it easily and often?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1546225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97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Scoreboard Choices</a:t>
            </a:r>
            <a:endParaRPr lang="en-US" dirty="0"/>
          </a:p>
        </p:txBody>
      </p:sp>
      <p:pic>
        <p:nvPicPr>
          <p:cNvPr id="4" name="Picture 20" descr="ScorebaordSamples[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720012" cy="45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29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for Creating a Scoreboard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Gather the lead and lag measures.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Choose a scoreboard type.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Construct the scoreboard.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Evaluate the scoreboard.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Name the scoreboard and </a:t>
            </a:r>
            <a:br>
              <a:rPr lang="en-US" dirty="0" smtClean="0"/>
            </a:br>
            <a:r>
              <a:rPr lang="en-US" dirty="0" smtClean="0"/>
              <a:t>post it.</a:t>
            </a:r>
            <a:endParaRPr lang="en-US" dirty="0"/>
          </a:p>
        </p:txBody>
      </p:sp>
      <p:pic>
        <p:nvPicPr>
          <p:cNvPr id="7" name="Picture 21" descr="StuRea_[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497199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05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Check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How will the scoreboard change the way we operate day to day?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Are we truly committed to keeping a compelling scoreboard?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53717"/>
            <a:ext cx="1685216" cy="150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8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1439862"/>
          </a:xfrm>
        </p:spPr>
        <p:txBody>
          <a:bodyPr/>
          <a:lstStyle/>
          <a:p>
            <a:r>
              <a:rPr lang="en-US" dirty="0" smtClean="0"/>
              <a:t>Discipline 4 – Create a Cadence of Accountability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60363" y="2160588"/>
            <a:ext cx="8423275" cy="4197370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No accountability, no commitment.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01291"/>
            <a:ext cx="32670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467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76300" y="3744913"/>
            <a:ext cx="3722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i="1" dirty="0">
                <a:solidFill>
                  <a:schemeClr val="tx1"/>
                </a:solidFill>
              </a:rPr>
              <a:t>Goal!</a:t>
            </a:r>
          </a:p>
        </p:txBody>
      </p:sp>
      <p:pic>
        <p:nvPicPr>
          <p:cNvPr id="10" name="Picture 12" descr="dreamstimeweb_698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2354263"/>
            <a:ext cx="3513137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7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 descr="See Do Get_[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563813"/>
            <a:ext cx="2230437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9413" y="255588"/>
            <a:ext cx="8462962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33413"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3A6E8F"/>
                </a:solidFill>
              </a:rPr>
              <a:t>OLD THINKING: </a:t>
            </a:r>
          </a:p>
          <a:p>
            <a:r>
              <a:rPr lang="en-US" sz="2800" b="0"/>
              <a:t>	We execute!</a:t>
            </a:r>
          </a:p>
          <a:p>
            <a:r>
              <a:rPr lang="en-US" sz="2800">
                <a:solidFill>
                  <a:srgbClr val="3A6E8F"/>
                </a:solidFill>
              </a:rPr>
              <a:t>NEW THINKING:</a:t>
            </a:r>
            <a:r>
              <a:rPr lang="en-US" sz="2800"/>
              <a:t> </a:t>
            </a:r>
          </a:p>
          <a:p>
            <a:r>
              <a:rPr lang="en-US" sz="2800" b="0"/>
              <a:t>	Execution falls apart without personal planning 	and team accountability.</a:t>
            </a:r>
            <a:endParaRPr lang="en-US" sz="28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88050" y="3775075"/>
            <a:ext cx="288448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 b="0"/>
              <a:t>Maximize the time spent on your WIGs.</a:t>
            </a:r>
          </a:p>
          <a:p>
            <a:pPr>
              <a:buFontTx/>
              <a:buAutoNum type="arabicPeriod"/>
            </a:pPr>
            <a:r>
              <a:rPr lang="en-US" sz="2800" b="0"/>
              <a:t>Hold a weekly accountability session.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7350" y="4816475"/>
            <a:ext cx="3956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0"/>
              <a:t>A high-performance, highly accountable work team.</a:t>
            </a:r>
          </a:p>
          <a:p>
            <a:pPr lvl="1">
              <a:buFontTx/>
              <a:buAutoNum type="alphaLcPeriod"/>
            </a:pPr>
            <a:endParaRPr lang="en-US" sz="2800"/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312988" y="2540000"/>
            <a:ext cx="1725612" cy="565150"/>
            <a:chOff x="1407" y="1968"/>
            <a:chExt cx="1087" cy="356"/>
          </a:xfrm>
        </p:grpSpPr>
        <p:sp>
          <p:nvSpPr>
            <p:cNvPr id="9" name="Line 54"/>
            <p:cNvSpPr>
              <a:spLocks noChangeShapeType="1"/>
            </p:cNvSpPr>
            <p:nvPr/>
          </p:nvSpPr>
          <p:spPr bwMode="auto">
            <a:xfrm>
              <a:off x="1407" y="1968"/>
              <a:ext cx="0" cy="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5"/>
            <p:cNvSpPr>
              <a:spLocks noChangeShapeType="1"/>
            </p:cNvSpPr>
            <p:nvPr/>
          </p:nvSpPr>
          <p:spPr bwMode="auto">
            <a:xfrm>
              <a:off x="1409" y="2324"/>
              <a:ext cx="10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577975" y="4437063"/>
            <a:ext cx="2441575" cy="433387"/>
            <a:chOff x="1064" y="3143"/>
            <a:chExt cx="1538" cy="273"/>
          </a:xfrm>
        </p:grpSpPr>
        <p:sp>
          <p:nvSpPr>
            <p:cNvPr id="12" name="Line 57"/>
            <p:cNvSpPr>
              <a:spLocks noChangeShapeType="1"/>
            </p:cNvSpPr>
            <p:nvPr/>
          </p:nvSpPr>
          <p:spPr bwMode="auto">
            <a:xfrm>
              <a:off x="1065" y="3143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8"/>
            <p:cNvSpPr>
              <a:spLocks noChangeShapeType="1"/>
            </p:cNvSpPr>
            <p:nvPr/>
          </p:nvSpPr>
          <p:spPr bwMode="auto">
            <a:xfrm>
              <a:off x="1064" y="3143"/>
              <a:ext cx="15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5305425" y="3340100"/>
            <a:ext cx="1839913" cy="439738"/>
            <a:chOff x="3378" y="2552"/>
            <a:chExt cx="1004" cy="240"/>
          </a:xfrm>
        </p:grpSpPr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3378" y="2552"/>
              <a:ext cx="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61"/>
            <p:cNvSpPr>
              <a:spLocks noChangeShapeType="1"/>
            </p:cNvSpPr>
            <p:nvPr/>
          </p:nvSpPr>
          <p:spPr bwMode="auto">
            <a:xfrm>
              <a:off x="4382" y="2555"/>
              <a:ext cx="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8720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54075" y="3744913"/>
            <a:ext cx="3844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1" dirty="0" smtClean="0">
                <a:solidFill>
                  <a:schemeClr val="tx1"/>
                </a:solidFill>
              </a:rPr>
              <a:t>Store 334</a:t>
            </a:r>
            <a:endParaRPr lang="en-US" sz="2800" b="0" i="1" dirty="0">
              <a:solidFill>
                <a:schemeClr val="tx1"/>
              </a:solidFill>
            </a:endParaRPr>
          </a:p>
        </p:txBody>
      </p:sp>
      <p:pic>
        <p:nvPicPr>
          <p:cNvPr id="5" name="Picture 5" descr="dreamstimeweb_698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362200"/>
            <a:ext cx="3513137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71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 Matrix</a:t>
            </a:r>
            <a:endParaRPr lang="en-US" dirty="0"/>
          </a:p>
        </p:txBody>
      </p:sp>
      <p:pic>
        <p:nvPicPr>
          <p:cNvPr id="6" name="Picture 9" descr="Time Matr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70" y="2352651"/>
            <a:ext cx="4026773" cy="389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ime Matr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10284" r="47169" b="45708"/>
          <a:stretch>
            <a:fillRect/>
          </a:stretch>
        </p:blipFill>
        <p:spPr bwMode="auto">
          <a:xfrm>
            <a:off x="989049" y="1981200"/>
            <a:ext cx="3123849" cy="30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atrixFil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54968" r="46669" b="2557"/>
          <a:stretch>
            <a:fillRect/>
          </a:stretch>
        </p:blipFill>
        <p:spPr bwMode="auto">
          <a:xfrm>
            <a:off x="914400" y="3116084"/>
            <a:ext cx="3136971" cy="31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atrixFil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6" t="11749" r="3963" b="45793"/>
          <a:stretch>
            <a:fillRect/>
          </a:stretch>
        </p:blipFill>
        <p:spPr bwMode="auto">
          <a:xfrm>
            <a:off x="5096842" y="2008844"/>
            <a:ext cx="3099996" cy="31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Time Matr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8" t="55215" r="4782" b="1181"/>
          <a:stretch>
            <a:fillRect/>
          </a:stretch>
        </p:blipFill>
        <p:spPr bwMode="auto">
          <a:xfrm>
            <a:off x="5092272" y="3131757"/>
            <a:ext cx="3135777" cy="317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74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and Group Activity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Write down all the activities that would fall in Quadrant III which might </a:t>
            </a:r>
            <a:br>
              <a:rPr lang="en-US" dirty="0" smtClean="0"/>
            </a:br>
            <a:r>
              <a:rPr lang="en-US" dirty="0" smtClean="0"/>
              <a:t>hinder you from achieving </a:t>
            </a:r>
            <a:br>
              <a:rPr lang="en-US" dirty="0" smtClean="0"/>
            </a:br>
            <a:r>
              <a:rPr lang="en-US" dirty="0" smtClean="0"/>
              <a:t>your WIGs.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In Quadrant II, write down</a:t>
            </a:r>
            <a:br>
              <a:rPr lang="en-US" dirty="0" smtClean="0"/>
            </a:br>
            <a:r>
              <a:rPr lang="en-US" dirty="0" smtClean="0"/>
              <a:t>those activities that you </a:t>
            </a:r>
            <a:br>
              <a:rPr lang="en-US" dirty="0" smtClean="0"/>
            </a:br>
            <a:r>
              <a:rPr lang="en-US" dirty="0" smtClean="0"/>
              <a:t>could do to escape from </a:t>
            </a:r>
            <a:br>
              <a:rPr lang="en-US" dirty="0" smtClean="0"/>
            </a:br>
            <a:r>
              <a:rPr lang="en-US" dirty="0" smtClean="0"/>
              <a:t>Quadrant III.</a:t>
            </a:r>
            <a:endParaRPr lang="en-US" dirty="0"/>
          </a:p>
        </p:txBody>
      </p:sp>
      <p:pic>
        <p:nvPicPr>
          <p:cNvPr id="6" name="Picture 4" descr="MatrixEmp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876675" cy="38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56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and Group Activity (cont.)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Use the Work Compass to help</a:t>
            </a:r>
            <a:br>
              <a:rPr lang="en-US" dirty="0" smtClean="0"/>
            </a:br>
            <a:r>
              <a:rPr lang="en-US" dirty="0" smtClean="0"/>
              <a:t>determine the focus of your </a:t>
            </a:r>
            <a:br>
              <a:rPr lang="en-US" dirty="0" smtClean="0"/>
            </a:br>
            <a:r>
              <a:rPr lang="en-US" dirty="0" smtClean="0"/>
              <a:t>activities for the current week.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This will help you stay out of </a:t>
            </a:r>
            <a:br>
              <a:rPr lang="en-US" dirty="0" smtClean="0"/>
            </a:br>
            <a:r>
              <a:rPr lang="en-US" dirty="0" smtClean="0"/>
              <a:t>Quadrant III.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1800" b="1" dirty="0" smtClean="0"/>
              <a:t>Note:</a:t>
            </a:r>
            <a:r>
              <a:rPr lang="en-US" sz="1800" dirty="0" smtClean="0"/>
              <a:t>  Do this on a weekly basis to help hold yourself</a:t>
            </a:r>
            <a:br>
              <a:rPr lang="en-US" sz="1800" dirty="0" smtClean="0"/>
            </a:br>
            <a:r>
              <a:rPr lang="en-US" sz="1800" dirty="0" smtClean="0"/>
              <a:t>accountable for your actions.</a:t>
            </a:r>
            <a:endParaRPr lang="en-US" sz="1800" dirty="0"/>
          </a:p>
        </p:txBody>
      </p:sp>
      <p:pic>
        <p:nvPicPr>
          <p:cNvPr id="7" name="Picture 4" descr="WorkCompass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9" y="2057399"/>
            <a:ext cx="2734594" cy="42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84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a Weekly  Accountability Session</a:t>
            </a:r>
            <a:br>
              <a:rPr lang="en-US" dirty="0" smtClean="0"/>
            </a:br>
            <a:r>
              <a:rPr lang="en-US" sz="2000" dirty="0" smtClean="0"/>
              <a:t>(or "Cadence" Session)</a:t>
            </a:r>
            <a:endParaRPr lang="en-US" sz="2000" dirty="0"/>
          </a:p>
        </p:txBody>
      </p:sp>
      <p:pic>
        <p:nvPicPr>
          <p:cNvPr id="4" name="Picture 4" descr="createACadenceAc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7" t="21161" r="3316" b="23447"/>
          <a:stretch>
            <a:fillRect/>
          </a:stretch>
        </p:blipFill>
        <p:spPr bwMode="auto">
          <a:xfrm>
            <a:off x="2539172" y="1828800"/>
            <a:ext cx="4395996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reateACadenceAc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7" t="21161" r="3575" b="59102"/>
          <a:stretch>
            <a:fillRect/>
          </a:stretch>
        </p:blipFill>
        <p:spPr bwMode="auto">
          <a:xfrm>
            <a:off x="2021647" y="2432025"/>
            <a:ext cx="5267053" cy="19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reateACadenceAc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3" t="40765" r="13324" b="43068"/>
          <a:stretch>
            <a:fillRect/>
          </a:stretch>
        </p:blipFill>
        <p:spPr bwMode="auto">
          <a:xfrm>
            <a:off x="2963034" y="2165638"/>
            <a:ext cx="3724386" cy="19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reateACadenceAc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7" t="56685" r="3316" b="23447"/>
          <a:stretch>
            <a:fillRect/>
          </a:stretch>
        </p:blipFill>
        <p:spPr bwMode="auto">
          <a:xfrm>
            <a:off x="1796222" y="2356495"/>
            <a:ext cx="5671378" cy="210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0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54075" y="3744913"/>
            <a:ext cx="3844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1" dirty="0">
                <a:solidFill>
                  <a:schemeClr val="tx1"/>
                </a:solidFill>
              </a:rPr>
              <a:t>The WIG Session</a:t>
            </a:r>
          </a:p>
        </p:txBody>
      </p:sp>
      <p:pic>
        <p:nvPicPr>
          <p:cNvPr id="5" name="Picture 5" descr="dreamstimeweb_698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354263"/>
            <a:ext cx="3513137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Meetings vs. Cadence Meetings</a:t>
            </a:r>
            <a:endParaRPr lang="en-US" dirty="0"/>
          </a:p>
        </p:txBody>
      </p:sp>
      <p:pic>
        <p:nvPicPr>
          <p:cNvPr id="4" name="Picture 4" descr="TradVSWIGChart[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82000" cy="40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1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36860"/>
            <a:ext cx="1574800" cy="174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9474"/>
            <a:ext cx="1447800" cy="143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99000"/>
            <a:ext cx="152907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3275" cy="1439862"/>
          </a:xfrm>
        </p:spPr>
        <p:txBody>
          <a:bodyPr/>
          <a:lstStyle/>
          <a:p>
            <a:r>
              <a:rPr lang="en-US" dirty="0" smtClean="0"/>
              <a:t>WIG Progression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82854541"/>
              </p:ext>
            </p:extLst>
          </p:nvPr>
        </p:nvGraphicFramePr>
        <p:xfrm>
          <a:off x="1371600" y="203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3383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Gut Check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 smtClean="0"/>
              <a:t>How will the Work Compass change the way I work individually?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How will the weekly WIG or Cadence Session change the way we operate as a team?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What is your level of commitment to…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The Work Compass?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The weekly WIG Session?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53717"/>
            <a:ext cx="1685216" cy="150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63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Execution?</a:t>
            </a:r>
            <a:endParaRPr lang="en-US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889000" y="3124200"/>
            <a:ext cx="73406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889000" y="4673600"/>
            <a:ext cx="73406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0" y="3433763"/>
            <a:ext cx="9144000" cy="1244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000" kern="0" dirty="0">
                <a:latin typeface="+mn-lt"/>
              </a:rPr>
              <a:t>The discipline of getting the most </a:t>
            </a:r>
            <a:br>
              <a:rPr lang="en-US" sz="3000" kern="0" dirty="0">
                <a:latin typeface="+mn-lt"/>
              </a:rPr>
            </a:br>
            <a:r>
              <a:rPr lang="en-US" sz="3000" kern="0" dirty="0">
                <a:latin typeface="+mn-lt"/>
              </a:rPr>
              <a:t>important things done. </a:t>
            </a:r>
            <a:br>
              <a:rPr lang="en-US" sz="3000" kern="0" dirty="0">
                <a:latin typeface="+mn-lt"/>
              </a:rPr>
            </a:br>
            <a:endParaRPr lang="en-US" sz="3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58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4DX Implementation at Grant Thornton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400" dirty="0"/>
              <a:t>Started </a:t>
            </a:r>
            <a:r>
              <a:rPr lang="en-US" sz="2400" dirty="0" smtClean="0"/>
              <a:t>4DX process in </a:t>
            </a:r>
            <a:r>
              <a:rPr lang="en-US" sz="2400" dirty="0"/>
              <a:t>October of 2006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Created an Execution Team (E-Team)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Trained all levels of IT, including the SLT</a:t>
            </a:r>
          </a:p>
          <a:p>
            <a:pPr>
              <a:buClr>
                <a:schemeClr val="tx1"/>
              </a:buClr>
            </a:pPr>
            <a:r>
              <a:rPr lang="en-US" sz="2400" dirty="0"/>
              <a:t>Evolved </a:t>
            </a:r>
            <a:r>
              <a:rPr lang="en-US" sz="2400" dirty="0" smtClean="0"/>
              <a:t>process </a:t>
            </a:r>
            <a:r>
              <a:rPr lang="en-US" sz="2400" dirty="0"/>
              <a:t>to directly tie </a:t>
            </a:r>
            <a:r>
              <a:rPr lang="en-US" sz="2400" dirty="0" smtClean="0"/>
              <a:t>strategy (firm </a:t>
            </a:r>
            <a:r>
              <a:rPr lang="en-US" sz="2400" dirty="0"/>
              <a:t>and </a:t>
            </a:r>
            <a:r>
              <a:rPr lang="en-US" sz="2400" dirty="0" smtClean="0"/>
              <a:t>IT)</a:t>
            </a:r>
            <a:endParaRPr lang="en-US" sz="2400" dirty="0"/>
          </a:p>
          <a:p>
            <a:pPr>
              <a:buClr>
                <a:schemeClr val="tx1"/>
              </a:buClr>
            </a:pPr>
            <a:r>
              <a:rPr lang="en-US" sz="2400" dirty="0"/>
              <a:t>Built 4DX </a:t>
            </a:r>
            <a:r>
              <a:rPr lang="en-US" sz="2400" dirty="0" smtClean="0"/>
              <a:t>site </a:t>
            </a:r>
            <a:r>
              <a:rPr lang="en-US" sz="2400" dirty="0"/>
              <a:t>to track </a:t>
            </a:r>
            <a:r>
              <a:rPr lang="en-US" sz="2400" dirty="0" smtClean="0"/>
              <a:t>process </a:t>
            </a:r>
            <a:r>
              <a:rPr lang="en-US" sz="2400" dirty="0"/>
              <a:t>(scoreboard and cadence</a:t>
            </a:r>
            <a:r>
              <a:rPr lang="en-US" sz="2400" dirty="0" smtClean="0"/>
              <a:t>)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sz="2400" dirty="0" smtClean="0"/>
              <a:t>Challenged all teams (ITLC and teams</a:t>
            </a:r>
            <a:br>
              <a:rPr lang="en-US" sz="2400" dirty="0" smtClean="0"/>
            </a:br>
            <a:r>
              <a:rPr lang="en-US" sz="2400" dirty="0" smtClean="0"/>
              <a:t>within divisions to implement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2098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69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 Developed and Results Achieved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60363" y="2590800"/>
            <a:ext cx="4135437" cy="3767138"/>
          </a:xfrm>
        </p:spPr>
        <p:txBody>
          <a:bodyPr/>
          <a:lstStyle/>
          <a:p>
            <a:r>
              <a:rPr lang="en-US" sz="2000" dirty="0" smtClean="0"/>
              <a:t>Strategic Thinking/Planning</a:t>
            </a:r>
          </a:p>
          <a:p>
            <a:r>
              <a:rPr lang="en-US" sz="2000" dirty="0" smtClean="0"/>
              <a:t>Goal Development</a:t>
            </a:r>
          </a:p>
          <a:p>
            <a:r>
              <a:rPr lang="en-US" sz="2000" dirty="0" smtClean="0"/>
              <a:t>Business Analysis</a:t>
            </a:r>
          </a:p>
          <a:p>
            <a:r>
              <a:rPr lang="en-US" sz="2000" dirty="0" smtClean="0"/>
              <a:t>Personal/Team Productivity</a:t>
            </a:r>
          </a:p>
          <a:p>
            <a:r>
              <a:rPr lang="en-US" sz="2000" dirty="0" smtClean="0"/>
              <a:t>Results Orientation</a:t>
            </a:r>
          </a:p>
          <a:p>
            <a:r>
              <a:rPr lang="en-US" sz="2000" dirty="0" smtClean="0"/>
              <a:t>Accountability</a:t>
            </a:r>
          </a:p>
          <a:p>
            <a:r>
              <a:rPr lang="en-US" sz="2000" dirty="0" smtClean="0"/>
              <a:t>Bias for Action</a:t>
            </a:r>
          </a:p>
          <a:p>
            <a:r>
              <a:rPr lang="en-US" sz="2000" dirty="0" smtClean="0"/>
              <a:t>Teamwork</a:t>
            </a:r>
          </a:p>
          <a:p>
            <a:r>
              <a:rPr lang="en-US" sz="2000" dirty="0" smtClean="0"/>
              <a:t>Communication</a:t>
            </a:r>
          </a:p>
          <a:p>
            <a:r>
              <a:rPr lang="en-US" sz="2000" dirty="0" smtClean="0"/>
              <a:t>Team Problem Solving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48200" y="2590800"/>
            <a:ext cx="4135438" cy="2667000"/>
          </a:xfrm>
        </p:spPr>
        <p:txBody>
          <a:bodyPr/>
          <a:lstStyle/>
          <a:p>
            <a:r>
              <a:rPr lang="en-US" sz="2000" dirty="0" smtClean="0"/>
              <a:t>Renewed Focus on Importance</a:t>
            </a:r>
          </a:p>
          <a:p>
            <a:r>
              <a:rPr lang="en-US" sz="2000" dirty="0" smtClean="0"/>
              <a:t>Increased Customer Satisfaction</a:t>
            </a:r>
          </a:p>
          <a:p>
            <a:r>
              <a:rPr lang="en-US" sz="2000" dirty="0" smtClean="0"/>
              <a:t>Visible Collaborative Boost in IT</a:t>
            </a:r>
          </a:p>
          <a:p>
            <a:r>
              <a:rPr lang="en-US" sz="2000" dirty="0" smtClean="0"/>
              <a:t>Higher Level of Execution</a:t>
            </a:r>
          </a:p>
          <a:p>
            <a:r>
              <a:rPr lang="en-US" sz="2000" dirty="0" smtClean="0"/>
              <a:t>Better Tracking of Results</a:t>
            </a:r>
          </a:p>
          <a:p>
            <a:r>
              <a:rPr lang="en-US" sz="2000" dirty="0" smtClean="0"/>
              <a:t>Formation of the ITLC</a:t>
            </a:r>
          </a:p>
          <a:p>
            <a:r>
              <a:rPr lang="en-US" sz="2000" dirty="0" smtClean="0"/>
              <a:t>Creation of the BTC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024390"/>
            <a:ext cx="223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Competencies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030635"/>
            <a:ext cx="223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Results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6597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Disciplines of Execution Site Review</a:t>
            </a:r>
            <a:br>
              <a:rPr lang="en-US" dirty="0" smtClean="0"/>
            </a:br>
            <a:r>
              <a:rPr lang="en-US" sz="1600" dirty="0" smtClean="0"/>
              <a:t>SharePoint Site (URL:  4dx.us.gt.com)</a:t>
            </a:r>
            <a:endParaRPr lang="en-US" sz="1600" dirty="0"/>
          </a:p>
        </p:txBody>
      </p: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4" y="1943238"/>
            <a:ext cx="8731086" cy="4381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38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54075" y="3744913"/>
            <a:ext cx="3844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1" dirty="0" smtClean="0">
                <a:solidFill>
                  <a:schemeClr val="tx1"/>
                </a:solidFill>
              </a:rPr>
              <a:t>It Takes Everyone</a:t>
            </a:r>
            <a:endParaRPr lang="en-US" sz="2800" b="0" i="1" dirty="0">
              <a:solidFill>
                <a:schemeClr val="tx1"/>
              </a:solidFill>
            </a:endParaRPr>
          </a:p>
        </p:txBody>
      </p:sp>
      <p:pic>
        <p:nvPicPr>
          <p:cNvPr id="5" name="Picture 5" descr="dreamstimeweb_698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2362200"/>
            <a:ext cx="3513137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02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0" y="2133600"/>
            <a:ext cx="3937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9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Execution to Break Down?</a:t>
            </a:r>
            <a:endParaRPr lang="en-US" dirty="0"/>
          </a:p>
        </p:txBody>
      </p:sp>
      <p:pic>
        <p:nvPicPr>
          <p:cNvPr id="9" name="Picture 30" descr="4BreDow_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21"/>
          <a:stretch>
            <a:fillRect/>
          </a:stretch>
        </p:blipFill>
        <p:spPr bwMode="auto">
          <a:xfrm>
            <a:off x="228600" y="1905000"/>
            <a:ext cx="20066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4BreDow_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4" r="52664"/>
          <a:stretch>
            <a:fillRect/>
          </a:stretch>
        </p:blipFill>
        <p:spPr bwMode="auto">
          <a:xfrm>
            <a:off x="2438400" y="3032126"/>
            <a:ext cx="20193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 descr="4BreDow_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9" r="26257"/>
          <a:stretch>
            <a:fillRect/>
          </a:stretch>
        </p:blipFill>
        <p:spPr bwMode="auto">
          <a:xfrm>
            <a:off x="4648200" y="1905000"/>
            <a:ext cx="204152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4BreDow_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4"/>
          <a:stretch>
            <a:fillRect/>
          </a:stretch>
        </p:blipFill>
        <p:spPr bwMode="auto">
          <a:xfrm>
            <a:off x="6858000" y="3032126"/>
            <a:ext cx="202247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5470526"/>
            <a:ext cx="8442325" cy="8309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"The greatest unaddressed issue in the business world today is the 'execution gap' – the gap between setting a goal and achieving it."</a:t>
            </a:r>
          </a:p>
          <a:p>
            <a:pPr algn="r"/>
            <a:r>
              <a:rPr lang="en-US" sz="1600" dirty="0">
                <a:solidFill>
                  <a:srgbClr val="002060"/>
                </a:solidFill>
              </a:rPr>
              <a:t>- </a:t>
            </a:r>
            <a:r>
              <a:rPr lang="en-US" sz="1600" dirty="0" smtClean="0">
                <a:solidFill>
                  <a:srgbClr val="002060"/>
                </a:solidFill>
              </a:rPr>
              <a:t>Ram Charan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01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Context</a:t>
            </a:r>
            <a:br>
              <a:rPr lang="en-US" dirty="0" smtClean="0"/>
            </a:br>
            <a:r>
              <a:rPr lang="en-US" sz="2000" dirty="0" smtClean="0"/>
              <a:t>What causes organizational and strategic failure?</a:t>
            </a:r>
            <a:endParaRPr lang="en-US" sz="20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 bwMode="auto">
          <a:xfrm>
            <a:off x="2819400" y="2160588"/>
            <a:ext cx="5964238" cy="41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FontTx/>
              <a:buNone/>
            </a:pPr>
            <a:r>
              <a:rPr lang="en-US" sz="2400" dirty="0" smtClean="0"/>
              <a:t>“It’s bad execution. As simple as that: not getting things done, being indecisive, not delivering on commitments.”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sz="2400" dirty="0" smtClean="0"/>
          </a:p>
          <a:p>
            <a:pPr marL="0" indent="0">
              <a:buClr>
                <a:schemeClr val="tx1"/>
              </a:buClr>
              <a:buFontTx/>
              <a:buNone/>
            </a:pPr>
            <a:r>
              <a:rPr lang="en-US" sz="2400" dirty="0" smtClean="0"/>
              <a:t>“Seventy percent of strategic failures are due to poor execution…it’s rarely for lack of smarts or vision.”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 marL="0" indent="0" algn="r">
              <a:buClr>
                <a:schemeClr val="tx1"/>
              </a:buClr>
              <a:buFontTx/>
              <a:buNone/>
            </a:pPr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  <a:t>Ram Charan, Co-author of Execution: </a:t>
            </a:r>
            <a:b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  <a:t>The Discipline of Getting Things Done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095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46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sz="20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 bwMode="auto">
          <a:xfrm>
            <a:off x="2819400" y="2770188"/>
            <a:ext cx="5964238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tx1"/>
              </a:buClr>
              <a:buFontTx/>
              <a:buNone/>
            </a:pPr>
            <a:r>
              <a:rPr lang="en-US" sz="2400" dirty="0" smtClean="0"/>
              <a:t>“Execution is the major job of a leader and must be the core element of an organization's culture.”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sz="2400" dirty="0" smtClean="0"/>
          </a:p>
          <a:p>
            <a:pPr marL="0" indent="0" algn="r">
              <a:buClr>
                <a:schemeClr val="tx1"/>
              </a:buClr>
              <a:buFontTx/>
              <a:buNone/>
            </a:pPr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  <a:t>Ram Charan, Co-author of Execution: </a:t>
            </a:r>
            <a:b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</a:rPr>
              <a:t>The Discipline of Getting Things Done</a:t>
            </a:r>
          </a:p>
          <a:p>
            <a:pPr marL="0" indent="0">
              <a:buClr>
                <a:schemeClr val="tx1"/>
              </a:buClr>
              <a:buFontTx/>
              <a:buNone/>
            </a:pP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86025"/>
            <a:ext cx="2095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046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br>
              <a:rPr lang="en-US" dirty="0" smtClean="0"/>
            </a:br>
            <a:r>
              <a:rPr lang="en-US" sz="2000" dirty="0" smtClean="0"/>
              <a:t>FrankinCovey's 4 Disciplines of Execution</a:t>
            </a:r>
            <a:endParaRPr lang="en-US" sz="2000" dirty="0"/>
          </a:p>
        </p:txBody>
      </p:sp>
      <p:pic>
        <p:nvPicPr>
          <p:cNvPr id="5" name="Picture 23" descr="4DisExeMod_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1905000"/>
            <a:ext cx="4910138" cy="42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111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99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0099FF"/>
    </a:lt2>
    <a:accent1>
      <a:srgbClr val="4F2D7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4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5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6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7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8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39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1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2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3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4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5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6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7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8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49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50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51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52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53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54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4F2D7F"/>
    </a:lt1>
    <a:dk2>
      <a:srgbClr val="FFFFFF"/>
    </a:dk2>
    <a:lt2>
      <a:srgbClr val="0099FF"/>
    </a:lt2>
    <a:accent1>
      <a:srgbClr val="FFFFFF"/>
    </a:accent1>
    <a:accent2>
      <a:srgbClr val="000000"/>
    </a:accent2>
    <a:accent3>
      <a:srgbClr val="FFFFFF"/>
    </a:accent3>
    <a:accent4>
      <a:srgbClr val="000000"/>
    </a:accent4>
    <a:accent5>
      <a:srgbClr val="FFFFFF"/>
    </a:accent5>
    <a:accent6>
      <a:srgbClr val="E7E7E7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329</TotalTime>
  <Words>1043</Words>
  <Application>Microsoft Office PowerPoint</Application>
  <PresentationFormat>On-screen Show (4:3)</PresentationFormat>
  <Paragraphs>211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Blank</vt:lpstr>
      <vt:lpstr>4Disciplines of Execution RLF Reconnect Presentation          14 April 2012</vt:lpstr>
      <vt:lpstr>Organizational Greatness</vt:lpstr>
      <vt:lpstr>Where Do Results Come From?</vt:lpstr>
      <vt:lpstr>Video</vt:lpstr>
      <vt:lpstr>What is Execution?</vt:lpstr>
      <vt:lpstr>What Causes Execution to Break Down?</vt:lpstr>
      <vt:lpstr>Setting the Context What causes organizational and strategic failure?</vt:lpstr>
      <vt:lpstr>Execution</vt:lpstr>
      <vt:lpstr>The Process FrankinCovey's 4 Disciplines of Execution</vt:lpstr>
      <vt:lpstr>Freedom of Discipline</vt:lpstr>
      <vt:lpstr>Discipline 1 - Focus on the Wildly Important</vt:lpstr>
      <vt:lpstr>PowerPoint Presentation</vt:lpstr>
      <vt:lpstr>PowerPoint Presentation</vt:lpstr>
      <vt:lpstr>Video</vt:lpstr>
      <vt:lpstr>Wildly Important Goals (WIGs)</vt:lpstr>
      <vt:lpstr>Individual and Group Exercise</vt:lpstr>
      <vt:lpstr>What is a Lag Measure?</vt:lpstr>
      <vt:lpstr>Individual and Group Exercise</vt:lpstr>
      <vt:lpstr>Individual and Group Exercise (cont.)</vt:lpstr>
      <vt:lpstr>Gut Check</vt:lpstr>
      <vt:lpstr>Discipline 2 - Act on the Lead Measures</vt:lpstr>
      <vt:lpstr>PowerPoint Presentation</vt:lpstr>
      <vt:lpstr>The 80/20 Rule</vt:lpstr>
      <vt:lpstr>Analyze and Identify the 80/20 Activities</vt:lpstr>
      <vt:lpstr>Individual and Group Activity</vt:lpstr>
      <vt:lpstr>Video</vt:lpstr>
      <vt:lpstr>What is a Lead Measure?</vt:lpstr>
      <vt:lpstr>Individual and Group Exercise</vt:lpstr>
      <vt:lpstr>Individual and Group Exercise (cont.)</vt:lpstr>
      <vt:lpstr>Gut Check</vt:lpstr>
      <vt:lpstr>Discipline 3 – Keep a Compelling Scoreboard</vt:lpstr>
      <vt:lpstr>PowerPoint Presentation</vt:lpstr>
      <vt:lpstr>Purpose of the Scoreboard</vt:lpstr>
      <vt:lpstr>Video</vt:lpstr>
      <vt:lpstr>Rules for Scoreboards</vt:lpstr>
      <vt:lpstr>Scoreboard Choices</vt:lpstr>
      <vt:lpstr>Procedure for Creating a Scoreboard</vt:lpstr>
      <vt:lpstr>Gut Check</vt:lpstr>
      <vt:lpstr>Discipline 4 – Create a Cadence of Accountability</vt:lpstr>
      <vt:lpstr>PowerPoint Presentation</vt:lpstr>
      <vt:lpstr>Video</vt:lpstr>
      <vt:lpstr>The Time Matrix</vt:lpstr>
      <vt:lpstr>Individual and Group Activity</vt:lpstr>
      <vt:lpstr>Individual and Group Activity (cont.)</vt:lpstr>
      <vt:lpstr>Hold a Weekly  Accountability Session (or "Cadence" Session)</vt:lpstr>
      <vt:lpstr>Video</vt:lpstr>
      <vt:lpstr>Traditional Meetings vs. Cadence Meetings</vt:lpstr>
      <vt:lpstr>WIG Progression</vt:lpstr>
      <vt:lpstr>Final Gut Check</vt:lpstr>
      <vt:lpstr>4DX Implementation at Grant Thornton</vt:lpstr>
      <vt:lpstr>Competencies Developed and Results Achieved</vt:lpstr>
      <vt:lpstr>4 Disciplines of Execution Site Review SharePoint Site (URL:  4dx.us.gt.com)</vt:lpstr>
      <vt:lpstr>Video</vt:lpstr>
      <vt:lpstr>Questions</vt:lpstr>
    </vt:vector>
  </TitlesOfParts>
  <Company>Grant Thornton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4DX Refresher and Cadence Discussion March 2012 Monthly Manager Update           6 March 2012</dc:title>
  <dc:creator>Kirk Halliday</dc:creator>
  <cp:lastModifiedBy>Kirk Halliday</cp:lastModifiedBy>
  <cp:revision>53</cp:revision>
  <dcterms:created xsi:type="dcterms:W3CDTF">2012-03-05T15:43:16Z</dcterms:created>
  <dcterms:modified xsi:type="dcterms:W3CDTF">2012-04-16T11:50:13Z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T Templates Version">
    <vt:lpwstr>1.0</vt:lpwstr>
  </property>
</Properties>
</file>